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3"/>
  </p:notesMasterIdLst>
  <p:handoutMasterIdLst>
    <p:handoutMasterId r:id="rId34"/>
  </p:handoutMasterIdLst>
  <p:sldIdLst>
    <p:sldId id="292" r:id="rId5"/>
    <p:sldId id="328" r:id="rId6"/>
    <p:sldId id="302" r:id="rId7"/>
    <p:sldId id="329" r:id="rId8"/>
    <p:sldId id="307" r:id="rId9"/>
    <p:sldId id="304" r:id="rId10"/>
    <p:sldId id="308" r:id="rId11"/>
    <p:sldId id="305" r:id="rId12"/>
    <p:sldId id="309" r:id="rId13"/>
    <p:sldId id="322" r:id="rId14"/>
    <p:sldId id="316" r:id="rId15"/>
    <p:sldId id="331" r:id="rId16"/>
    <p:sldId id="323" r:id="rId17"/>
    <p:sldId id="324" r:id="rId18"/>
    <p:sldId id="325" r:id="rId19"/>
    <p:sldId id="291" r:id="rId20"/>
    <p:sldId id="300" r:id="rId21"/>
    <p:sldId id="314" r:id="rId22"/>
    <p:sldId id="330" r:id="rId23"/>
    <p:sldId id="326" r:id="rId24"/>
    <p:sldId id="327" r:id="rId25"/>
    <p:sldId id="312" r:id="rId26"/>
    <p:sldId id="317" r:id="rId27"/>
    <p:sldId id="318" r:id="rId28"/>
    <p:sldId id="297" r:id="rId29"/>
    <p:sldId id="298" r:id="rId30"/>
    <p:sldId id="301" r:id="rId31"/>
    <p:sldId id="293" r:id="rId3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99FFCC"/>
    <a:srgbClr val="007A9F"/>
    <a:srgbClr val="3A5593"/>
    <a:srgbClr val="7D76B1"/>
    <a:srgbClr val="BC97BB"/>
    <a:srgbClr val="214C88"/>
    <a:srgbClr val="515083"/>
    <a:srgbClr val="2F305C"/>
    <a:srgbClr val="3C4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E73F8-7E28-4B69-919E-C68E27ACB0E5}" type="doc">
      <dgm:prSet loTypeId="urn:microsoft.com/office/officeart/2008/layout/CircularPictureCallout" loCatId="picture" qsTypeId="urn:microsoft.com/office/officeart/2005/8/quickstyle/simple3" qsCatId="simple" csTypeId="urn:microsoft.com/office/officeart/2005/8/colors/accent1_2" csCatId="accent1" phldr="1"/>
      <dgm:spPr/>
    </dgm:pt>
    <dgm:pt modelId="{46F382EC-63CB-4424-87C8-C314FD799EB9}">
      <dgm:prSet phldrT="[Testo]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chemeClr val="tx2"/>
              </a:solidFill>
            </a:rPr>
            <a:t>Diete seguite</a:t>
          </a:r>
        </a:p>
      </dgm:t>
    </dgm:pt>
    <dgm:pt modelId="{684F8F8B-E678-41C9-A277-A6B79357E24F}" type="parTrans" cxnId="{3588AB16-58B4-4EA4-86E4-E7B608BA7F4C}">
      <dgm:prSet/>
      <dgm:spPr/>
      <dgm:t>
        <a:bodyPr/>
        <a:lstStyle/>
        <a:p>
          <a:endParaRPr lang="it-IT"/>
        </a:p>
      </dgm:t>
    </dgm:pt>
    <dgm:pt modelId="{45FB118D-B198-499F-9556-A5BB60F9BF6A}" type="sibTrans" cxnId="{3588AB16-58B4-4EA4-86E4-E7B608BA7F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Consulenza nutrizionale">
            <a:extLst>
              <a:ext uri="{FF2B5EF4-FFF2-40B4-BE49-F238E27FC236}">
                <a16:creationId xmlns:a16="http://schemas.microsoft.com/office/drawing/2014/main" id="{6D2B055B-5E5E-07A8-E0A8-70FF70861497}"/>
              </a:ext>
            </a:extLst>
          </dgm14:cNvPr>
        </a:ext>
      </dgm:extLst>
    </dgm:pt>
    <dgm:pt modelId="{7848E2E1-372F-48B7-8B83-0329995A1334}">
      <dgm:prSet/>
      <dgm:spPr/>
      <dgm:t>
        <a:bodyPr/>
        <a:lstStyle/>
        <a:p>
          <a:r>
            <a:rPr lang="it-IT" dirty="0">
              <a:solidFill>
                <a:schemeClr val="tx2"/>
              </a:solidFill>
            </a:rPr>
            <a:t>Calo di peso seguito da incremento</a:t>
          </a:r>
        </a:p>
      </dgm:t>
    </dgm:pt>
    <dgm:pt modelId="{9D650D2E-75C5-4563-B0A9-6D45FA34ED06}" type="parTrans" cxnId="{69D8C8BF-EFB8-4B6D-A8B1-681993988BEF}">
      <dgm:prSet/>
      <dgm:spPr/>
      <dgm:t>
        <a:bodyPr/>
        <a:lstStyle/>
        <a:p>
          <a:endParaRPr lang="it-IT"/>
        </a:p>
      </dgm:t>
    </dgm:pt>
    <dgm:pt modelId="{E8DA40B0-A03D-4844-943E-D95DFFF0D834}" type="sibTrans" cxnId="{69D8C8BF-EFB8-4B6D-A8B1-681993988BE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4012567-F116-4848-BBA9-A850B213006D}">
      <dgm:prSet/>
      <dgm:spPr/>
      <dgm:t>
        <a:bodyPr/>
        <a:lstStyle/>
        <a:p>
          <a:r>
            <a:rPr lang="it-IT" dirty="0">
              <a:solidFill>
                <a:schemeClr val="tx2"/>
              </a:solidFill>
            </a:rPr>
            <a:t>Aspettative e delusioni</a:t>
          </a:r>
        </a:p>
      </dgm:t>
    </dgm:pt>
    <dgm:pt modelId="{947020AB-A9F8-4692-A8B6-F88A6A07F1C1}" type="parTrans" cxnId="{B22F3038-D126-4E01-95CB-C70FDA55C512}">
      <dgm:prSet/>
      <dgm:spPr/>
      <dgm:t>
        <a:bodyPr/>
        <a:lstStyle/>
        <a:p>
          <a:endParaRPr lang="it-IT"/>
        </a:p>
      </dgm:t>
    </dgm:pt>
    <dgm:pt modelId="{F7DD7E1D-A23A-4A02-8407-13BBA5708756}" type="sibTrans" cxnId="{B22F3038-D126-4E01-95CB-C70FDA55C51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2D8ACC2-9AE2-425D-A7AB-1450DD574E41}">
      <dgm:prSet/>
      <dgm:spPr/>
      <dgm:t>
        <a:bodyPr/>
        <a:lstStyle/>
        <a:p>
          <a:r>
            <a:rPr lang="it-IT" dirty="0">
              <a:solidFill>
                <a:schemeClr val="tx2"/>
              </a:solidFill>
            </a:rPr>
            <a:t>Abitudini alimentari scorrette</a:t>
          </a:r>
        </a:p>
      </dgm:t>
    </dgm:pt>
    <dgm:pt modelId="{1A047F0A-ECD3-4DE5-A973-1E2DE6544326}" type="parTrans" cxnId="{80D4FA8E-0DA3-48D4-9FBA-E022A6729A8D}">
      <dgm:prSet/>
      <dgm:spPr/>
      <dgm:t>
        <a:bodyPr/>
        <a:lstStyle/>
        <a:p>
          <a:endParaRPr lang="it-IT"/>
        </a:p>
      </dgm:t>
    </dgm:pt>
    <dgm:pt modelId="{8C818478-385A-459A-835B-15C3C1E5AECC}" type="sibTrans" cxnId="{80D4FA8E-0DA3-48D4-9FBA-E022A6729A8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3488251-00E5-49F7-9830-7F7EA3EB48EC}">
      <dgm:prSet/>
      <dgm:spPr/>
      <dgm:t>
        <a:bodyPr/>
        <a:lstStyle/>
        <a:p>
          <a:r>
            <a:rPr lang="it-IT" dirty="0">
              <a:solidFill>
                <a:schemeClr val="tx2"/>
              </a:solidFill>
            </a:rPr>
            <a:t>Mancanza di attività fisica</a:t>
          </a:r>
        </a:p>
      </dgm:t>
    </dgm:pt>
    <dgm:pt modelId="{789355DF-492F-45C1-B991-D3199BF7AAA8}" type="parTrans" cxnId="{6C720359-A3AF-4FB4-8C9D-EB746E5B3C43}">
      <dgm:prSet/>
      <dgm:spPr/>
      <dgm:t>
        <a:bodyPr/>
        <a:lstStyle/>
        <a:p>
          <a:endParaRPr lang="it-IT"/>
        </a:p>
      </dgm:t>
    </dgm:pt>
    <dgm:pt modelId="{51153397-2790-4AA3-8EB3-212C27C60A78}" type="sibTrans" cxnId="{6C720359-A3AF-4FB4-8C9D-EB746E5B3C43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5B9E9A9-D317-4D75-83AB-26A8714D725A}">
      <dgm:prSet/>
      <dgm:spPr/>
      <dgm:t>
        <a:bodyPr/>
        <a:lstStyle/>
        <a:p>
          <a:r>
            <a:rPr lang="it-IT" dirty="0">
              <a:solidFill>
                <a:schemeClr val="tx2"/>
              </a:solidFill>
            </a:rPr>
            <a:t>Disturbi del comportamento alimentare</a:t>
          </a:r>
        </a:p>
      </dgm:t>
    </dgm:pt>
    <dgm:pt modelId="{4BD7685B-0C72-466F-A167-3F9C6BA3FCC3}" type="parTrans" cxnId="{C6C5525A-D2C7-44D9-ABC9-A38E0FEFA5DA}">
      <dgm:prSet/>
      <dgm:spPr/>
      <dgm:t>
        <a:bodyPr/>
        <a:lstStyle/>
        <a:p>
          <a:endParaRPr lang="it-IT"/>
        </a:p>
      </dgm:t>
    </dgm:pt>
    <dgm:pt modelId="{4588B22F-C362-49E2-A6E6-8441C7F3A76A}" type="sibTrans" cxnId="{C6C5525A-D2C7-44D9-ABC9-A38E0FEFA5D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383612E-629F-4C3A-AF2C-E37962CF1101}" type="pres">
      <dgm:prSet presAssocID="{35AE73F8-7E28-4B69-919E-C68E27ACB0E5}" presName="Name0" presStyleCnt="0">
        <dgm:presLayoutVars>
          <dgm:chMax val="7"/>
          <dgm:chPref val="7"/>
          <dgm:dir/>
        </dgm:presLayoutVars>
      </dgm:prSet>
      <dgm:spPr/>
    </dgm:pt>
    <dgm:pt modelId="{6FF0807B-E30A-4AD0-9CC5-AED02C0E7F22}" type="pres">
      <dgm:prSet presAssocID="{35AE73F8-7E28-4B69-919E-C68E27ACB0E5}" presName="Name1" presStyleCnt="0"/>
      <dgm:spPr/>
    </dgm:pt>
    <dgm:pt modelId="{CCFD958D-B65A-4DBD-B252-3C80FBF2E97A}" type="pres">
      <dgm:prSet presAssocID="{45FB118D-B198-499F-9556-A5BB60F9BF6A}" presName="picture_1" presStyleCnt="0"/>
      <dgm:spPr/>
    </dgm:pt>
    <dgm:pt modelId="{EB880C08-4C9E-49F8-9709-661B4332AA51}" type="pres">
      <dgm:prSet presAssocID="{45FB118D-B198-499F-9556-A5BB60F9BF6A}" presName="pictureRepeatNode" presStyleLbl="alignImgPlace1" presStyleIdx="0" presStyleCnt="6"/>
      <dgm:spPr/>
    </dgm:pt>
    <dgm:pt modelId="{FBCA7451-35B8-4993-A354-63D6CC34C976}" type="pres">
      <dgm:prSet presAssocID="{46F382EC-63CB-4424-87C8-C314FD799EB9}" presName="text_1" presStyleLbl="node1" presStyleIdx="0" presStyleCnt="0">
        <dgm:presLayoutVars>
          <dgm:bulletEnabled val="1"/>
        </dgm:presLayoutVars>
      </dgm:prSet>
      <dgm:spPr/>
    </dgm:pt>
    <dgm:pt modelId="{C15DD5D3-F255-4B80-82AA-FB733518F2C8}" type="pres">
      <dgm:prSet presAssocID="{E8DA40B0-A03D-4844-943E-D95DFFF0D834}" presName="picture_2" presStyleCnt="0"/>
      <dgm:spPr/>
    </dgm:pt>
    <dgm:pt modelId="{9691284E-415D-46B0-BD19-412D03A07531}" type="pres">
      <dgm:prSet presAssocID="{E8DA40B0-A03D-4844-943E-D95DFFF0D834}" presName="pictureRepeatNode" presStyleLbl="alignImgPlace1" presStyleIdx="1" presStyleCnt="6"/>
      <dgm:spPr/>
    </dgm:pt>
    <dgm:pt modelId="{76B43BA3-7A4B-404F-9E57-03A140B1E3DF}" type="pres">
      <dgm:prSet presAssocID="{7848E2E1-372F-48B7-8B83-0329995A1334}" presName="line_2" presStyleLbl="parChTrans1D1" presStyleIdx="0" presStyleCnt="5"/>
      <dgm:spPr/>
    </dgm:pt>
    <dgm:pt modelId="{D316B30A-1D51-443A-B5C5-5014FD6FE61B}" type="pres">
      <dgm:prSet presAssocID="{7848E2E1-372F-48B7-8B83-0329995A1334}" presName="textparent_2" presStyleLbl="node1" presStyleIdx="0" presStyleCnt="0"/>
      <dgm:spPr/>
    </dgm:pt>
    <dgm:pt modelId="{7B6537CD-3511-4FE7-BAD9-002644EF6A28}" type="pres">
      <dgm:prSet presAssocID="{7848E2E1-372F-48B7-8B83-0329995A1334}" presName="text_2" presStyleLbl="revTx" presStyleIdx="0" presStyleCnt="5">
        <dgm:presLayoutVars>
          <dgm:bulletEnabled val="1"/>
        </dgm:presLayoutVars>
      </dgm:prSet>
      <dgm:spPr/>
    </dgm:pt>
    <dgm:pt modelId="{7A23840E-AC01-4D20-B65B-866909E63991}" type="pres">
      <dgm:prSet presAssocID="{F7DD7E1D-A23A-4A02-8407-13BBA5708756}" presName="picture_3" presStyleCnt="0"/>
      <dgm:spPr/>
    </dgm:pt>
    <dgm:pt modelId="{0AED0028-3987-4CE0-B6E0-9C636581B45A}" type="pres">
      <dgm:prSet presAssocID="{F7DD7E1D-A23A-4A02-8407-13BBA5708756}" presName="pictureRepeatNode" presStyleLbl="alignImgPlace1" presStyleIdx="2" presStyleCnt="6"/>
      <dgm:spPr/>
    </dgm:pt>
    <dgm:pt modelId="{A4B201AB-FBDA-45C1-B3EC-98C81CD60B38}" type="pres">
      <dgm:prSet presAssocID="{C4012567-F116-4848-BBA9-A850B213006D}" presName="line_3" presStyleLbl="parChTrans1D1" presStyleIdx="1" presStyleCnt="5"/>
      <dgm:spPr/>
    </dgm:pt>
    <dgm:pt modelId="{0B47A3E7-3F50-4748-9F4B-6F2E77DD775F}" type="pres">
      <dgm:prSet presAssocID="{C4012567-F116-4848-BBA9-A850B213006D}" presName="textparent_3" presStyleLbl="node1" presStyleIdx="0" presStyleCnt="0"/>
      <dgm:spPr/>
    </dgm:pt>
    <dgm:pt modelId="{C799EB11-356C-487A-86EC-F142210D0F39}" type="pres">
      <dgm:prSet presAssocID="{C4012567-F116-4848-BBA9-A850B213006D}" presName="text_3" presStyleLbl="revTx" presStyleIdx="1" presStyleCnt="5">
        <dgm:presLayoutVars>
          <dgm:bulletEnabled val="1"/>
        </dgm:presLayoutVars>
      </dgm:prSet>
      <dgm:spPr/>
    </dgm:pt>
    <dgm:pt modelId="{C239A8B3-5061-457C-BF76-616D333FE13E}" type="pres">
      <dgm:prSet presAssocID="{8C818478-385A-459A-835B-15C3C1E5AECC}" presName="picture_4" presStyleCnt="0"/>
      <dgm:spPr/>
    </dgm:pt>
    <dgm:pt modelId="{015A2D93-FBAF-42C3-9B94-C4B2166204E7}" type="pres">
      <dgm:prSet presAssocID="{8C818478-385A-459A-835B-15C3C1E5AECC}" presName="pictureRepeatNode" presStyleLbl="alignImgPlace1" presStyleIdx="3" presStyleCnt="6"/>
      <dgm:spPr/>
    </dgm:pt>
    <dgm:pt modelId="{66F2FD3A-A703-43E9-A7ED-A10E374E126D}" type="pres">
      <dgm:prSet presAssocID="{C2D8ACC2-9AE2-425D-A7AB-1450DD574E41}" presName="line_4" presStyleLbl="parChTrans1D1" presStyleIdx="2" presStyleCnt="5"/>
      <dgm:spPr/>
    </dgm:pt>
    <dgm:pt modelId="{50A9F54C-06A6-4778-A0B1-43959D0EE2D2}" type="pres">
      <dgm:prSet presAssocID="{C2D8ACC2-9AE2-425D-A7AB-1450DD574E41}" presName="textparent_4" presStyleLbl="node1" presStyleIdx="0" presStyleCnt="0"/>
      <dgm:spPr/>
    </dgm:pt>
    <dgm:pt modelId="{EAE614E8-770D-4DE8-8F77-75261000CB35}" type="pres">
      <dgm:prSet presAssocID="{C2D8ACC2-9AE2-425D-A7AB-1450DD574E41}" presName="text_4" presStyleLbl="revTx" presStyleIdx="2" presStyleCnt="5">
        <dgm:presLayoutVars>
          <dgm:bulletEnabled val="1"/>
        </dgm:presLayoutVars>
      </dgm:prSet>
      <dgm:spPr/>
    </dgm:pt>
    <dgm:pt modelId="{EE01CBD2-8403-4E2C-9E10-0CCBA843E199}" type="pres">
      <dgm:prSet presAssocID="{51153397-2790-4AA3-8EB3-212C27C60A78}" presName="picture_5" presStyleCnt="0"/>
      <dgm:spPr/>
    </dgm:pt>
    <dgm:pt modelId="{9A183486-F038-493F-B838-4C1A922DF94F}" type="pres">
      <dgm:prSet presAssocID="{51153397-2790-4AA3-8EB3-212C27C60A78}" presName="pictureRepeatNode" presStyleLbl="alignImgPlace1" presStyleIdx="4" presStyleCnt="6"/>
      <dgm:spPr/>
    </dgm:pt>
    <dgm:pt modelId="{DDBBF843-55AF-43FA-B9BA-C89297805A8E}" type="pres">
      <dgm:prSet presAssocID="{93488251-00E5-49F7-9830-7F7EA3EB48EC}" presName="line_5" presStyleLbl="parChTrans1D1" presStyleIdx="3" presStyleCnt="5"/>
      <dgm:spPr/>
    </dgm:pt>
    <dgm:pt modelId="{0F018DBD-417A-4FB3-8B3B-14756920D695}" type="pres">
      <dgm:prSet presAssocID="{93488251-00E5-49F7-9830-7F7EA3EB48EC}" presName="textparent_5" presStyleLbl="node1" presStyleIdx="0" presStyleCnt="0"/>
      <dgm:spPr/>
    </dgm:pt>
    <dgm:pt modelId="{BDEF3A43-1D20-4E1D-A9DA-148459F55645}" type="pres">
      <dgm:prSet presAssocID="{93488251-00E5-49F7-9830-7F7EA3EB48EC}" presName="text_5" presStyleLbl="revTx" presStyleIdx="3" presStyleCnt="5">
        <dgm:presLayoutVars>
          <dgm:bulletEnabled val="1"/>
        </dgm:presLayoutVars>
      </dgm:prSet>
      <dgm:spPr/>
    </dgm:pt>
    <dgm:pt modelId="{25EA2C66-B8EA-4B80-91AA-8FCA69830222}" type="pres">
      <dgm:prSet presAssocID="{4588B22F-C362-49E2-A6E6-8441C7F3A76A}" presName="picture_6" presStyleCnt="0"/>
      <dgm:spPr/>
    </dgm:pt>
    <dgm:pt modelId="{2B5155C6-29C9-4E17-A4E4-A32998BBF4ED}" type="pres">
      <dgm:prSet presAssocID="{4588B22F-C362-49E2-A6E6-8441C7F3A76A}" presName="pictureRepeatNode" presStyleLbl="alignImgPlace1" presStyleIdx="5" presStyleCnt="6"/>
      <dgm:spPr/>
    </dgm:pt>
    <dgm:pt modelId="{16AECA9D-AB80-446D-9A7E-93D086E88E0E}" type="pres">
      <dgm:prSet presAssocID="{A5B9E9A9-D317-4D75-83AB-26A8714D725A}" presName="line_6" presStyleLbl="parChTrans1D1" presStyleIdx="4" presStyleCnt="5"/>
      <dgm:spPr/>
    </dgm:pt>
    <dgm:pt modelId="{452C2537-18B5-4FE6-9D97-D4C88FAD3181}" type="pres">
      <dgm:prSet presAssocID="{A5B9E9A9-D317-4D75-83AB-26A8714D725A}" presName="textparent_6" presStyleLbl="node1" presStyleIdx="0" presStyleCnt="0"/>
      <dgm:spPr/>
    </dgm:pt>
    <dgm:pt modelId="{42908EF1-B290-4B39-B6A6-D19EFBD5D3BF}" type="pres">
      <dgm:prSet presAssocID="{A5B9E9A9-D317-4D75-83AB-26A8714D725A}" presName="text_6" presStyleLbl="revTx" presStyleIdx="4" presStyleCnt="5">
        <dgm:presLayoutVars>
          <dgm:bulletEnabled val="1"/>
        </dgm:presLayoutVars>
      </dgm:prSet>
      <dgm:spPr/>
    </dgm:pt>
  </dgm:ptLst>
  <dgm:cxnLst>
    <dgm:cxn modelId="{B7D5B001-5FA6-4011-8EA4-90D5A748939E}" type="presOf" srcId="{35AE73F8-7E28-4B69-919E-C68E27ACB0E5}" destId="{B383612E-629F-4C3A-AF2C-E37962CF1101}" srcOrd="0" destOrd="0" presId="urn:microsoft.com/office/officeart/2008/layout/CircularPictureCallout"/>
    <dgm:cxn modelId="{3588AB16-58B4-4EA4-86E4-E7B608BA7F4C}" srcId="{35AE73F8-7E28-4B69-919E-C68E27ACB0E5}" destId="{46F382EC-63CB-4424-87C8-C314FD799EB9}" srcOrd="0" destOrd="0" parTransId="{684F8F8B-E678-41C9-A277-A6B79357E24F}" sibTransId="{45FB118D-B198-499F-9556-A5BB60F9BF6A}"/>
    <dgm:cxn modelId="{DFD3121B-2E79-4891-9C01-4108AC762C27}" type="presOf" srcId="{A5B9E9A9-D317-4D75-83AB-26A8714D725A}" destId="{42908EF1-B290-4B39-B6A6-D19EFBD5D3BF}" srcOrd="0" destOrd="0" presId="urn:microsoft.com/office/officeart/2008/layout/CircularPictureCallout"/>
    <dgm:cxn modelId="{A72A3029-DD55-408B-9C53-A8B7803068E0}" type="presOf" srcId="{F7DD7E1D-A23A-4A02-8407-13BBA5708756}" destId="{0AED0028-3987-4CE0-B6E0-9C636581B45A}" srcOrd="0" destOrd="0" presId="urn:microsoft.com/office/officeart/2008/layout/CircularPictureCallout"/>
    <dgm:cxn modelId="{8C019530-89B5-4704-AADC-5AD7FDEDFA54}" type="presOf" srcId="{C2D8ACC2-9AE2-425D-A7AB-1450DD574E41}" destId="{EAE614E8-770D-4DE8-8F77-75261000CB35}" srcOrd="0" destOrd="0" presId="urn:microsoft.com/office/officeart/2008/layout/CircularPictureCallout"/>
    <dgm:cxn modelId="{01C28234-767B-48B6-8AE0-AACC636594D5}" type="presOf" srcId="{93488251-00E5-49F7-9830-7F7EA3EB48EC}" destId="{BDEF3A43-1D20-4E1D-A9DA-148459F55645}" srcOrd="0" destOrd="0" presId="urn:microsoft.com/office/officeart/2008/layout/CircularPictureCallout"/>
    <dgm:cxn modelId="{653A0838-4BE8-4AC9-B0CB-75FDC42A852A}" type="presOf" srcId="{4588B22F-C362-49E2-A6E6-8441C7F3A76A}" destId="{2B5155C6-29C9-4E17-A4E4-A32998BBF4ED}" srcOrd="0" destOrd="0" presId="urn:microsoft.com/office/officeart/2008/layout/CircularPictureCallout"/>
    <dgm:cxn modelId="{B22F3038-D126-4E01-95CB-C70FDA55C512}" srcId="{35AE73F8-7E28-4B69-919E-C68E27ACB0E5}" destId="{C4012567-F116-4848-BBA9-A850B213006D}" srcOrd="2" destOrd="0" parTransId="{947020AB-A9F8-4692-A8B6-F88A6A07F1C1}" sibTransId="{F7DD7E1D-A23A-4A02-8407-13BBA5708756}"/>
    <dgm:cxn modelId="{8CE02C57-CB48-4F51-92CD-B275657F0CBA}" type="presOf" srcId="{C4012567-F116-4848-BBA9-A850B213006D}" destId="{C799EB11-356C-487A-86EC-F142210D0F39}" srcOrd="0" destOrd="0" presId="urn:microsoft.com/office/officeart/2008/layout/CircularPictureCallout"/>
    <dgm:cxn modelId="{6C720359-A3AF-4FB4-8C9D-EB746E5B3C43}" srcId="{35AE73F8-7E28-4B69-919E-C68E27ACB0E5}" destId="{93488251-00E5-49F7-9830-7F7EA3EB48EC}" srcOrd="4" destOrd="0" parTransId="{789355DF-492F-45C1-B991-D3199BF7AAA8}" sibTransId="{51153397-2790-4AA3-8EB3-212C27C60A78}"/>
    <dgm:cxn modelId="{C6C5525A-D2C7-44D9-ABC9-A38E0FEFA5DA}" srcId="{35AE73F8-7E28-4B69-919E-C68E27ACB0E5}" destId="{A5B9E9A9-D317-4D75-83AB-26A8714D725A}" srcOrd="5" destOrd="0" parTransId="{4BD7685B-0C72-466F-A167-3F9C6BA3FCC3}" sibTransId="{4588B22F-C362-49E2-A6E6-8441C7F3A76A}"/>
    <dgm:cxn modelId="{80D4FA8E-0DA3-48D4-9FBA-E022A6729A8D}" srcId="{35AE73F8-7E28-4B69-919E-C68E27ACB0E5}" destId="{C2D8ACC2-9AE2-425D-A7AB-1450DD574E41}" srcOrd="3" destOrd="0" parTransId="{1A047F0A-ECD3-4DE5-A973-1E2DE6544326}" sibTransId="{8C818478-385A-459A-835B-15C3C1E5AECC}"/>
    <dgm:cxn modelId="{36D89E98-2FC6-4E1D-B5C5-58FFBB3D6454}" type="presOf" srcId="{51153397-2790-4AA3-8EB3-212C27C60A78}" destId="{9A183486-F038-493F-B838-4C1A922DF94F}" srcOrd="0" destOrd="0" presId="urn:microsoft.com/office/officeart/2008/layout/CircularPictureCallout"/>
    <dgm:cxn modelId="{A3C50FB8-F131-4B06-A789-D6AF775ECDBC}" type="presOf" srcId="{E8DA40B0-A03D-4844-943E-D95DFFF0D834}" destId="{9691284E-415D-46B0-BD19-412D03A07531}" srcOrd="0" destOrd="0" presId="urn:microsoft.com/office/officeart/2008/layout/CircularPictureCallout"/>
    <dgm:cxn modelId="{077181B8-6322-403C-BD8A-297C914DAD07}" type="presOf" srcId="{46F382EC-63CB-4424-87C8-C314FD799EB9}" destId="{FBCA7451-35B8-4993-A354-63D6CC34C976}" srcOrd="0" destOrd="0" presId="urn:microsoft.com/office/officeart/2008/layout/CircularPictureCallout"/>
    <dgm:cxn modelId="{69D8C8BF-EFB8-4B6D-A8B1-681993988BEF}" srcId="{35AE73F8-7E28-4B69-919E-C68E27ACB0E5}" destId="{7848E2E1-372F-48B7-8B83-0329995A1334}" srcOrd="1" destOrd="0" parTransId="{9D650D2E-75C5-4563-B0A9-6D45FA34ED06}" sibTransId="{E8DA40B0-A03D-4844-943E-D95DFFF0D834}"/>
    <dgm:cxn modelId="{362075C1-B277-4472-A14F-967E4A43B38F}" type="presOf" srcId="{8C818478-385A-459A-835B-15C3C1E5AECC}" destId="{015A2D93-FBAF-42C3-9B94-C4B2166204E7}" srcOrd="0" destOrd="0" presId="urn:microsoft.com/office/officeart/2008/layout/CircularPictureCallout"/>
    <dgm:cxn modelId="{08E3A5F5-5877-4208-AFA3-7A860A89BF32}" type="presOf" srcId="{45FB118D-B198-499F-9556-A5BB60F9BF6A}" destId="{EB880C08-4C9E-49F8-9709-661B4332AA51}" srcOrd="0" destOrd="0" presId="urn:microsoft.com/office/officeart/2008/layout/CircularPictureCallout"/>
    <dgm:cxn modelId="{5C7065FB-C282-4C81-9293-F5AD6DC454DE}" type="presOf" srcId="{7848E2E1-372F-48B7-8B83-0329995A1334}" destId="{7B6537CD-3511-4FE7-BAD9-002644EF6A28}" srcOrd="0" destOrd="0" presId="urn:microsoft.com/office/officeart/2008/layout/CircularPictureCallout"/>
    <dgm:cxn modelId="{27DF148A-2615-4CEC-BDFA-9CCFF49300BB}" type="presParOf" srcId="{B383612E-629F-4C3A-AF2C-E37962CF1101}" destId="{6FF0807B-E30A-4AD0-9CC5-AED02C0E7F22}" srcOrd="0" destOrd="0" presId="urn:microsoft.com/office/officeart/2008/layout/CircularPictureCallout"/>
    <dgm:cxn modelId="{80C67FE3-E0D5-4A21-B648-B1B378232A80}" type="presParOf" srcId="{6FF0807B-E30A-4AD0-9CC5-AED02C0E7F22}" destId="{CCFD958D-B65A-4DBD-B252-3C80FBF2E97A}" srcOrd="0" destOrd="0" presId="urn:microsoft.com/office/officeart/2008/layout/CircularPictureCallout"/>
    <dgm:cxn modelId="{430295AD-9BC9-4570-B988-AAF7DAD4EB1D}" type="presParOf" srcId="{CCFD958D-B65A-4DBD-B252-3C80FBF2E97A}" destId="{EB880C08-4C9E-49F8-9709-661B4332AA51}" srcOrd="0" destOrd="0" presId="urn:microsoft.com/office/officeart/2008/layout/CircularPictureCallout"/>
    <dgm:cxn modelId="{DB2BA35A-93B1-4C93-847C-1676EC0D12AC}" type="presParOf" srcId="{6FF0807B-E30A-4AD0-9CC5-AED02C0E7F22}" destId="{FBCA7451-35B8-4993-A354-63D6CC34C976}" srcOrd="1" destOrd="0" presId="urn:microsoft.com/office/officeart/2008/layout/CircularPictureCallout"/>
    <dgm:cxn modelId="{06D60581-5B4B-4638-92E4-6621B04D382C}" type="presParOf" srcId="{6FF0807B-E30A-4AD0-9CC5-AED02C0E7F22}" destId="{C15DD5D3-F255-4B80-82AA-FB733518F2C8}" srcOrd="2" destOrd="0" presId="urn:microsoft.com/office/officeart/2008/layout/CircularPictureCallout"/>
    <dgm:cxn modelId="{5461BD5E-C10A-43E5-B641-819487BD5855}" type="presParOf" srcId="{C15DD5D3-F255-4B80-82AA-FB733518F2C8}" destId="{9691284E-415D-46B0-BD19-412D03A07531}" srcOrd="0" destOrd="0" presId="urn:microsoft.com/office/officeart/2008/layout/CircularPictureCallout"/>
    <dgm:cxn modelId="{BB964864-3EFE-454B-B384-A871E7E8A4FD}" type="presParOf" srcId="{6FF0807B-E30A-4AD0-9CC5-AED02C0E7F22}" destId="{76B43BA3-7A4B-404F-9E57-03A140B1E3DF}" srcOrd="3" destOrd="0" presId="urn:microsoft.com/office/officeart/2008/layout/CircularPictureCallout"/>
    <dgm:cxn modelId="{54C5E808-EA8F-4E2D-AC52-B9EF7698C9F6}" type="presParOf" srcId="{6FF0807B-E30A-4AD0-9CC5-AED02C0E7F22}" destId="{D316B30A-1D51-443A-B5C5-5014FD6FE61B}" srcOrd="4" destOrd="0" presId="urn:microsoft.com/office/officeart/2008/layout/CircularPictureCallout"/>
    <dgm:cxn modelId="{3AC7AA25-6EDC-489E-9A42-2096205CF3F3}" type="presParOf" srcId="{D316B30A-1D51-443A-B5C5-5014FD6FE61B}" destId="{7B6537CD-3511-4FE7-BAD9-002644EF6A28}" srcOrd="0" destOrd="0" presId="urn:microsoft.com/office/officeart/2008/layout/CircularPictureCallout"/>
    <dgm:cxn modelId="{F2CF1ADC-9C16-4A62-A0F4-882D64E3C2B0}" type="presParOf" srcId="{6FF0807B-E30A-4AD0-9CC5-AED02C0E7F22}" destId="{7A23840E-AC01-4D20-B65B-866909E63991}" srcOrd="5" destOrd="0" presId="urn:microsoft.com/office/officeart/2008/layout/CircularPictureCallout"/>
    <dgm:cxn modelId="{4B86EC9D-67FF-43A3-B5A1-38613D673A34}" type="presParOf" srcId="{7A23840E-AC01-4D20-B65B-866909E63991}" destId="{0AED0028-3987-4CE0-B6E0-9C636581B45A}" srcOrd="0" destOrd="0" presId="urn:microsoft.com/office/officeart/2008/layout/CircularPictureCallout"/>
    <dgm:cxn modelId="{A50D4537-E678-4AEB-B6B2-6BB9D8F4C29A}" type="presParOf" srcId="{6FF0807B-E30A-4AD0-9CC5-AED02C0E7F22}" destId="{A4B201AB-FBDA-45C1-B3EC-98C81CD60B38}" srcOrd="6" destOrd="0" presId="urn:microsoft.com/office/officeart/2008/layout/CircularPictureCallout"/>
    <dgm:cxn modelId="{05104EF2-665D-4C00-8DA7-266FC0FF9DC1}" type="presParOf" srcId="{6FF0807B-E30A-4AD0-9CC5-AED02C0E7F22}" destId="{0B47A3E7-3F50-4748-9F4B-6F2E77DD775F}" srcOrd="7" destOrd="0" presId="urn:microsoft.com/office/officeart/2008/layout/CircularPictureCallout"/>
    <dgm:cxn modelId="{9C13E542-DA98-474E-A466-A296F2F3B775}" type="presParOf" srcId="{0B47A3E7-3F50-4748-9F4B-6F2E77DD775F}" destId="{C799EB11-356C-487A-86EC-F142210D0F39}" srcOrd="0" destOrd="0" presId="urn:microsoft.com/office/officeart/2008/layout/CircularPictureCallout"/>
    <dgm:cxn modelId="{CFBA2896-23E2-4FD5-9AA6-A835C483C477}" type="presParOf" srcId="{6FF0807B-E30A-4AD0-9CC5-AED02C0E7F22}" destId="{C239A8B3-5061-457C-BF76-616D333FE13E}" srcOrd="8" destOrd="0" presId="urn:microsoft.com/office/officeart/2008/layout/CircularPictureCallout"/>
    <dgm:cxn modelId="{F9E05AA4-6289-4EE4-9A4A-5EBC3A779F9F}" type="presParOf" srcId="{C239A8B3-5061-457C-BF76-616D333FE13E}" destId="{015A2D93-FBAF-42C3-9B94-C4B2166204E7}" srcOrd="0" destOrd="0" presId="urn:microsoft.com/office/officeart/2008/layout/CircularPictureCallout"/>
    <dgm:cxn modelId="{255C3EB1-DCEE-4A7C-B172-90514596BD9C}" type="presParOf" srcId="{6FF0807B-E30A-4AD0-9CC5-AED02C0E7F22}" destId="{66F2FD3A-A703-43E9-A7ED-A10E374E126D}" srcOrd="9" destOrd="0" presId="urn:microsoft.com/office/officeart/2008/layout/CircularPictureCallout"/>
    <dgm:cxn modelId="{0D217B44-7938-46ED-8FCB-A4FC6004701C}" type="presParOf" srcId="{6FF0807B-E30A-4AD0-9CC5-AED02C0E7F22}" destId="{50A9F54C-06A6-4778-A0B1-43959D0EE2D2}" srcOrd="10" destOrd="0" presId="urn:microsoft.com/office/officeart/2008/layout/CircularPictureCallout"/>
    <dgm:cxn modelId="{47942790-C90B-4A51-A017-2A67A8305230}" type="presParOf" srcId="{50A9F54C-06A6-4778-A0B1-43959D0EE2D2}" destId="{EAE614E8-770D-4DE8-8F77-75261000CB35}" srcOrd="0" destOrd="0" presId="urn:microsoft.com/office/officeart/2008/layout/CircularPictureCallout"/>
    <dgm:cxn modelId="{DEB2248B-EC7F-49C3-880A-5D11511DAADA}" type="presParOf" srcId="{6FF0807B-E30A-4AD0-9CC5-AED02C0E7F22}" destId="{EE01CBD2-8403-4E2C-9E10-0CCBA843E199}" srcOrd="11" destOrd="0" presId="urn:microsoft.com/office/officeart/2008/layout/CircularPictureCallout"/>
    <dgm:cxn modelId="{4F4BE520-943E-4C7F-BCEC-D2C096CAFF19}" type="presParOf" srcId="{EE01CBD2-8403-4E2C-9E10-0CCBA843E199}" destId="{9A183486-F038-493F-B838-4C1A922DF94F}" srcOrd="0" destOrd="0" presId="urn:microsoft.com/office/officeart/2008/layout/CircularPictureCallout"/>
    <dgm:cxn modelId="{B810B5F5-6506-4F79-A949-E52E16788A65}" type="presParOf" srcId="{6FF0807B-E30A-4AD0-9CC5-AED02C0E7F22}" destId="{DDBBF843-55AF-43FA-B9BA-C89297805A8E}" srcOrd="12" destOrd="0" presId="urn:microsoft.com/office/officeart/2008/layout/CircularPictureCallout"/>
    <dgm:cxn modelId="{F175A9C2-1346-46EE-8FAD-CD285B27188B}" type="presParOf" srcId="{6FF0807B-E30A-4AD0-9CC5-AED02C0E7F22}" destId="{0F018DBD-417A-4FB3-8B3B-14756920D695}" srcOrd="13" destOrd="0" presId="urn:microsoft.com/office/officeart/2008/layout/CircularPictureCallout"/>
    <dgm:cxn modelId="{83F33A86-D16E-4D49-8319-21597B52554B}" type="presParOf" srcId="{0F018DBD-417A-4FB3-8B3B-14756920D695}" destId="{BDEF3A43-1D20-4E1D-A9DA-148459F55645}" srcOrd="0" destOrd="0" presId="urn:microsoft.com/office/officeart/2008/layout/CircularPictureCallout"/>
    <dgm:cxn modelId="{10751F7F-3311-4732-B745-77DF94290E3B}" type="presParOf" srcId="{6FF0807B-E30A-4AD0-9CC5-AED02C0E7F22}" destId="{25EA2C66-B8EA-4B80-91AA-8FCA69830222}" srcOrd="14" destOrd="0" presId="urn:microsoft.com/office/officeart/2008/layout/CircularPictureCallout"/>
    <dgm:cxn modelId="{45066BD3-3114-44F4-9D44-9EEA0A06745E}" type="presParOf" srcId="{25EA2C66-B8EA-4B80-91AA-8FCA69830222}" destId="{2B5155C6-29C9-4E17-A4E4-A32998BBF4ED}" srcOrd="0" destOrd="0" presId="urn:microsoft.com/office/officeart/2008/layout/CircularPictureCallout"/>
    <dgm:cxn modelId="{B141E7AA-2B5A-424C-8D0B-60820A3FB53D}" type="presParOf" srcId="{6FF0807B-E30A-4AD0-9CC5-AED02C0E7F22}" destId="{16AECA9D-AB80-446D-9A7E-93D086E88E0E}" srcOrd="15" destOrd="0" presId="urn:microsoft.com/office/officeart/2008/layout/CircularPictureCallout"/>
    <dgm:cxn modelId="{2A6CD4AC-C117-4B76-A59C-B4D5AAA99E48}" type="presParOf" srcId="{6FF0807B-E30A-4AD0-9CC5-AED02C0E7F22}" destId="{452C2537-18B5-4FE6-9D97-D4C88FAD3181}" srcOrd="16" destOrd="0" presId="urn:microsoft.com/office/officeart/2008/layout/CircularPictureCallout"/>
    <dgm:cxn modelId="{901BE7DD-0776-464C-85F1-F690C08393CF}" type="presParOf" srcId="{452C2537-18B5-4FE6-9D97-D4C88FAD3181}" destId="{42908EF1-B290-4B39-B6A6-D19EFBD5D3B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04DEA-7FC6-46D7-B547-5BEE500F6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EFBDA65-AB2A-440C-9A39-A8D90A54DBF7}">
      <dgm:prSet phldrT="[Testo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solidFill>
                <a:schemeClr val="tx2"/>
              </a:solidFill>
            </a:rPr>
            <a:t>Anamnesi</a:t>
          </a:r>
          <a:r>
            <a:rPr lang="it-IT" sz="1200" b="1" dirty="0">
              <a:solidFill>
                <a:schemeClr val="tx2"/>
              </a:solidFill>
            </a:rPr>
            <a:t> </a:t>
          </a:r>
          <a:r>
            <a:rPr lang="it-IT" sz="1600" b="1" dirty="0">
              <a:solidFill>
                <a:schemeClr val="tx2"/>
              </a:solidFill>
            </a:rPr>
            <a:t> familiare e fisiologica, anamnesi patologica</a:t>
          </a:r>
          <a:endParaRPr lang="it-IT" sz="1200" b="1" dirty="0"/>
        </a:p>
      </dgm:t>
    </dgm:pt>
    <dgm:pt modelId="{18089ED7-260B-4CA4-87CB-523B86BD1B12}" type="parTrans" cxnId="{42A7AAC7-A518-4DC0-8C0C-F69B93B38ECB}">
      <dgm:prSet/>
      <dgm:spPr/>
      <dgm:t>
        <a:bodyPr/>
        <a:lstStyle/>
        <a:p>
          <a:endParaRPr lang="it-IT"/>
        </a:p>
      </dgm:t>
    </dgm:pt>
    <dgm:pt modelId="{F43B9210-DD3B-4F19-A29C-EFD1CE07BB5B}" type="sibTrans" cxnId="{42A7AAC7-A518-4DC0-8C0C-F69B93B38ECB}">
      <dgm:prSet/>
      <dgm:spPr/>
      <dgm:t>
        <a:bodyPr/>
        <a:lstStyle/>
        <a:p>
          <a:endParaRPr lang="it-IT"/>
        </a:p>
      </dgm:t>
    </dgm:pt>
    <dgm:pt modelId="{997B27CC-4BF1-41C2-8DB3-60A04265EB26}">
      <dgm:prSet phldrT="[Testo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solidFill>
                <a:schemeClr val="tx2"/>
              </a:solidFill>
            </a:rPr>
            <a:t>Attività lavorativa</a:t>
          </a:r>
        </a:p>
      </dgm:t>
    </dgm:pt>
    <dgm:pt modelId="{1E434751-3B67-42F3-92F9-92BC17FD24F6}" type="parTrans" cxnId="{608E8C53-D8A7-40C9-91C1-B2981C7A0371}">
      <dgm:prSet/>
      <dgm:spPr/>
      <dgm:t>
        <a:bodyPr/>
        <a:lstStyle/>
        <a:p>
          <a:endParaRPr lang="it-IT"/>
        </a:p>
      </dgm:t>
    </dgm:pt>
    <dgm:pt modelId="{D90D2955-19E3-4F7A-B1F6-B7C53652CBF4}" type="sibTrans" cxnId="{608E8C53-D8A7-40C9-91C1-B2981C7A0371}">
      <dgm:prSet/>
      <dgm:spPr/>
      <dgm:t>
        <a:bodyPr/>
        <a:lstStyle/>
        <a:p>
          <a:endParaRPr lang="it-IT"/>
        </a:p>
      </dgm:t>
    </dgm:pt>
    <dgm:pt modelId="{2F82BAF6-D604-451B-82D5-A2C8C8E3D742}">
      <dgm:prSet phldrT="[Testo]" custT="1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b="1" dirty="0">
              <a:solidFill>
                <a:schemeClr val="tx2"/>
              </a:solidFill>
            </a:rPr>
            <a:t>Rilevazione misure antropometriche (pesi, altezza, </a:t>
          </a:r>
          <a:r>
            <a:rPr lang="it-IT" sz="1600" b="1" dirty="0" err="1">
              <a:solidFill>
                <a:schemeClr val="tx2"/>
              </a:solidFill>
            </a:rPr>
            <a:t>circ</a:t>
          </a:r>
          <a:r>
            <a:rPr lang="it-IT" sz="1600" b="1" dirty="0">
              <a:solidFill>
                <a:schemeClr val="tx2"/>
              </a:solidFill>
            </a:rPr>
            <a:t> collo, addome, fianchi)</a:t>
          </a:r>
          <a:endParaRPr lang="it-IT" sz="1600" b="1" dirty="0"/>
        </a:p>
      </dgm:t>
    </dgm:pt>
    <dgm:pt modelId="{20242D6E-840C-4D25-B045-7928DB919C03}" type="parTrans" cxnId="{A68CF99F-7CB9-4C00-A52F-B916E29048FE}">
      <dgm:prSet/>
      <dgm:spPr/>
      <dgm:t>
        <a:bodyPr/>
        <a:lstStyle/>
        <a:p>
          <a:endParaRPr lang="it-IT"/>
        </a:p>
      </dgm:t>
    </dgm:pt>
    <dgm:pt modelId="{CCD3742B-A4A1-4AA3-B856-5474ABD50680}" type="sibTrans" cxnId="{A68CF99F-7CB9-4C00-A52F-B916E29048FE}">
      <dgm:prSet/>
      <dgm:spPr/>
      <dgm:t>
        <a:bodyPr/>
        <a:lstStyle/>
        <a:p>
          <a:endParaRPr lang="it-IT"/>
        </a:p>
      </dgm:t>
    </dgm:pt>
    <dgm:pt modelId="{510C3950-197B-4CA4-9DDB-4EC564C2B0B5}">
      <dgm:prSet custT="1"/>
      <dgm:spPr>
        <a:solidFill>
          <a:schemeClr val="bg2"/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Calcolo BMI</a:t>
          </a:r>
        </a:p>
      </dgm:t>
    </dgm:pt>
    <dgm:pt modelId="{BD7B81A5-A847-4D98-9010-66B88069208E}" type="parTrans" cxnId="{0D1502BB-3DA3-4A68-8393-5E7A3391D6FB}">
      <dgm:prSet/>
      <dgm:spPr/>
      <dgm:t>
        <a:bodyPr/>
        <a:lstStyle/>
        <a:p>
          <a:endParaRPr lang="it-IT"/>
        </a:p>
      </dgm:t>
    </dgm:pt>
    <dgm:pt modelId="{93CBD8BE-0F9F-44BC-BC5F-F451271BCB01}" type="sibTrans" cxnId="{0D1502BB-3DA3-4A68-8393-5E7A3391D6FB}">
      <dgm:prSet/>
      <dgm:spPr/>
      <dgm:t>
        <a:bodyPr/>
        <a:lstStyle/>
        <a:p>
          <a:endParaRPr lang="it-IT"/>
        </a:p>
      </dgm:t>
    </dgm:pt>
    <dgm:pt modelId="{9C254B56-AC74-4EF7-BA0B-78592D17185C}">
      <dgm:prSet custT="1"/>
      <dgm:spPr>
        <a:solidFill>
          <a:schemeClr val="bg2"/>
        </a:solidFill>
      </dgm:spPr>
      <dgm:t>
        <a:bodyPr/>
        <a:lstStyle/>
        <a:p>
          <a:r>
            <a:rPr lang="it-IT" sz="1600" b="1" dirty="0">
              <a:solidFill>
                <a:schemeClr val="tx2"/>
              </a:solidFill>
            </a:rPr>
            <a:t>Prescrizione esami ematochimici co particolare attenzione ai micronutrienti</a:t>
          </a:r>
        </a:p>
      </dgm:t>
    </dgm:pt>
    <dgm:pt modelId="{F471F644-9753-4BA9-8207-1C25740911AA}" type="parTrans" cxnId="{A697AF16-A38B-48FB-9C63-0924BE880702}">
      <dgm:prSet/>
      <dgm:spPr/>
      <dgm:t>
        <a:bodyPr/>
        <a:lstStyle/>
        <a:p>
          <a:endParaRPr lang="it-IT"/>
        </a:p>
      </dgm:t>
    </dgm:pt>
    <dgm:pt modelId="{64DF2827-1AC8-453B-A98D-77A60FDCA794}" type="sibTrans" cxnId="{A697AF16-A38B-48FB-9C63-0924BE880702}">
      <dgm:prSet/>
      <dgm:spPr/>
      <dgm:t>
        <a:bodyPr/>
        <a:lstStyle/>
        <a:p>
          <a:endParaRPr lang="it-IT"/>
        </a:p>
      </dgm:t>
    </dgm:pt>
    <dgm:pt modelId="{789554E3-2C29-4A4D-8DC7-39554D713BE8}">
      <dgm:prSet/>
      <dgm:spPr>
        <a:solidFill>
          <a:schemeClr val="bg2"/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Valutazione del comportamento alimentare e personalità</a:t>
          </a:r>
        </a:p>
      </dgm:t>
    </dgm:pt>
    <dgm:pt modelId="{20998C50-5841-47D5-8F16-D0205C8D65EB}" type="parTrans" cxnId="{99360B91-03CA-4493-BB59-85B92659539F}">
      <dgm:prSet/>
      <dgm:spPr/>
      <dgm:t>
        <a:bodyPr/>
        <a:lstStyle/>
        <a:p>
          <a:endParaRPr lang="it-IT"/>
        </a:p>
      </dgm:t>
    </dgm:pt>
    <dgm:pt modelId="{B2900F4F-7255-4763-8506-46AEAA501528}" type="sibTrans" cxnId="{99360B91-03CA-4493-BB59-85B92659539F}">
      <dgm:prSet/>
      <dgm:spPr/>
      <dgm:t>
        <a:bodyPr/>
        <a:lstStyle/>
        <a:p>
          <a:endParaRPr lang="it-IT"/>
        </a:p>
      </dgm:t>
    </dgm:pt>
    <dgm:pt modelId="{E5BE7558-0414-4384-9EC9-7A20FAE3516F}" type="pres">
      <dgm:prSet presAssocID="{D2B04DEA-7FC6-46D7-B547-5BEE500F6C9A}" presName="linear" presStyleCnt="0">
        <dgm:presLayoutVars>
          <dgm:dir/>
          <dgm:animLvl val="lvl"/>
          <dgm:resizeHandles val="exact"/>
        </dgm:presLayoutVars>
      </dgm:prSet>
      <dgm:spPr/>
    </dgm:pt>
    <dgm:pt modelId="{08951FB8-1012-4490-ACB6-9B283896BD2F}" type="pres">
      <dgm:prSet presAssocID="{6EFBDA65-AB2A-440C-9A39-A8D90A54DBF7}" presName="parentLin" presStyleCnt="0"/>
      <dgm:spPr/>
    </dgm:pt>
    <dgm:pt modelId="{E90B958F-301E-4740-B1AC-D05C94F12945}" type="pres">
      <dgm:prSet presAssocID="{6EFBDA65-AB2A-440C-9A39-A8D90A54DBF7}" presName="parentLeftMargin" presStyleLbl="node1" presStyleIdx="0" presStyleCnt="6"/>
      <dgm:spPr/>
    </dgm:pt>
    <dgm:pt modelId="{826FAE77-08B4-4606-8212-A5FC7A13F55F}" type="pres">
      <dgm:prSet presAssocID="{6EFBDA65-AB2A-440C-9A39-A8D90A54DB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0DBAA6-B5A1-4301-A865-92127422B3EA}" type="pres">
      <dgm:prSet presAssocID="{6EFBDA65-AB2A-440C-9A39-A8D90A54DBF7}" presName="negativeSpace" presStyleCnt="0"/>
      <dgm:spPr/>
    </dgm:pt>
    <dgm:pt modelId="{74FB4348-A189-4E70-9836-2AE5A8EEADF0}" type="pres">
      <dgm:prSet presAssocID="{6EFBDA65-AB2A-440C-9A39-A8D90A54DBF7}" presName="childText" presStyleLbl="conFgAcc1" presStyleIdx="0" presStyleCnt="6">
        <dgm:presLayoutVars>
          <dgm:bulletEnabled val="1"/>
        </dgm:presLayoutVars>
      </dgm:prSet>
      <dgm:spPr/>
    </dgm:pt>
    <dgm:pt modelId="{D7526B59-DDDC-4924-A074-B97B5DF039DE}" type="pres">
      <dgm:prSet presAssocID="{F43B9210-DD3B-4F19-A29C-EFD1CE07BB5B}" presName="spaceBetweenRectangles" presStyleCnt="0"/>
      <dgm:spPr/>
    </dgm:pt>
    <dgm:pt modelId="{C62FC958-FE6F-40AF-9622-FC08FD2000CC}" type="pres">
      <dgm:prSet presAssocID="{997B27CC-4BF1-41C2-8DB3-60A04265EB26}" presName="parentLin" presStyleCnt="0"/>
      <dgm:spPr/>
    </dgm:pt>
    <dgm:pt modelId="{D7E73349-A75E-4785-9823-FE8A7725768E}" type="pres">
      <dgm:prSet presAssocID="{997B27CC-4BF1-41C2-8DB3-60A04265EB26}" presName="parentLeftMargin" presStyleLbl="node1" presStyleIdx="0" presStyleCnt="6"/>
      <dgm:spPr/>
    </dgm:pt>
    <dgm:pt modelId="{AC9525C6-35DA-431C-8A37-D9BA444B530A}" type="pres">
      <dgm:prSet presAssocID="{997B27CC-4BF1-41C2-8DB3-60A04265EB2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F214A85-42AF-4CC0-A625-CB14B96DA49D}" type="pres">
      <dgm:prSet presAssocID="{997B27CC-4BF1-41C2-8DB3-60A04265EB26}" presName="negativeSpace" presStyleCnt="0"/>
      <dgm:spPr/>
    </dgm:pt>
    <dgm:pt modelId="{81AB5415-AA57-48B3-9C33-4A7A7EDECF17}" type="pres">
      <dgm:prSet presAssocID="{997B27CC-4BF1-41C2-8DB3-60A04265EB26}" presName="childText" presStyleLbl="conFgAcc1" presStyleIdx="1" presStyleCnt="6">
        <dgm:presLayoutVars>
          <dgm:bulletEnabled val="1"/>
        </dgm:presLayoutVars>
      </dgm:prSet>
      <dgm:spPr/>
    </dgm:pt>
    <dgm:pt modelId="{689CC1AC-D37B-4C58-883A-4CA65084EB25}" type="pres">
      <dgm:prSet presAssocID="{D90D2955-19E3-4F7A-B1F6-B7C53652CBF4}" presName="spaceBetweenRectangles" presStyleCnt="0"/>
      <dgm:spPr/>
    </dgm:pt>
    <dgm:pt modelId="{336FA1CB-A9A7-43DD-9C3E-89D04989DA6C}" type="pres">
      <dgm:prSet presAssocID="{2F82BAF6-D604-451B-82D5-A2C8C8E3D742}" presName="parentLin" presStyleCnt="0"/>
      <dgm:spPr/>
    </dgm:pt>
    <dgm:pt modelId="{9D3A4980-DA68-4B6C-B300-16706C0BF54C}" type="pres">
      <dgm:prSet presAssocID="{2F82BAF6-D604-451B-82D5-A2C8C8E3D742}" presName="parentLeftMargin" presStyleLbl="node1" presStyleIdx="1" presStyleCnt="6"/>
      <dgm:spPr/>
    </dgm:pt>
    <dgm:pt modelId="{2099B3D1-D428-4941-87CA-8B63C97934BC}" type="pres">
      <dgm:prSet presAssocID="{2F82BAF6-D604-451B-82D5-A2C8C8E3D74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B6A6721-2BDB-472A-912C-6668449961F3}" type="pres">
      <dgm:prSet presAssocID="{2F82BAF6-D604-451B-82D5-A2C8C8E3D742}" presName="negativeSpace" presStyleCnt="0"/>
      <dgm:spPr/>
    </dgm:pt>
    <dgm:pt modelId="{1783B623-DB9C-44AC-A9CE-61688EE0A147}" type="pres">
      <dgm:prSet presAssocID="{2F82BAF6-D604-451B-82D5-A2C8C8E3D742}" presName="childText" presStyleLbl="conFgAcc1" presStyleIdx="2" presStyleCnt="6">
        <dgm:presLayoutVars>
          <dgm:bulletEnabled val="1"/>
        </dgm:presLayoutVars>
      </dgm:prSet>
      <dgm:spPr/>
    </dgm:pt>
    <dgm:pt modelId="{3E2FAF38-A6D8-4E84-B7F0-5D3A4C5CEE05}" type="pres">
      <dgm:prSet presAssocID="{CCD3742B-A4A1-4AA3-B856-5474ABD50680}" presName="spaceBetweenRectangles" presStyleCnt="0"/>
      <dgm:spPr/>
    </dgm:pt>
    <dgm:pt modelId="{7BF2A440-4EF5-4889-BE39-015466A9D332}" type="pres">
      <dgm:prSet presAssocID="{510C3950-197B-4CA4-9DDB-4EC564C2B0B5}" presName="parentLin" presStyleCnt="0"/>
      <dgm:spPr/>
    </dgm:pt>
    <dgm:pt modelId="{218A2A00-AE5E-4678-8B66-E88AA213CB98}" type="pres">
      <dgm:prSet presAssocID="{510C3950-197B-4CA4-9DDB-4EC564C2B0B5}" presName="parentLeftMargin" presStyleLbl="node1" presStyleIdx="2" presStyleCnt="6"/>
      <dgm:spPr/>
    </dgm:pt>
    <dgm:pt modelId="{9865750F-0ECC-4F4C-8FD7-965E3CDA0999}" type="pres">
      <dgm:prSet presAssocID="{510C3950-197B-4CA4-9DDB-4EC564C2B0B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D91A4F-C64D-4713-B3DD-51C25B8D5218}" type="pres">
      <dgm:prSet presAssocID="{510C3950-197B-4CA4-9DDB-4EC564C2B0B5}" presName="negativeSpace" presStyleCnt="0"/>
      <dgm:spPr/>
    </dgm:pt>
    <dgm:pt modelId="{B12AA561-A5BE-4E50-9EB5-F029E4C0BBE7}" type="pres">
      <dgm:prSet presAssocID="{510C3950-197B-4CA4-9DDB-4EC564C2B0B5}" presName="childText" presStyleLbl="conFgAcc1" presStyleIdx="3" presStyleCnt="6">
        <dgm:presLayoutVars>
          <dgm:bulletEnabled val="1"/>
        </dgm:presLayoutVars>
      </dgm:prSet>
      <dgm:spPr/>
    </dgm:pt>
    <dgm:pt modelId="{128B3496-3D89-4DFF-AEA5-FEC4CED353C8}" type="pres">
      <dgm:prSet presAssocID="{93CBD8BE-0F9F-44BC-BC5F-F451271BCB01}" presName="spaceBetweenRectangles" presStyleCnt="0"/>
      <dgm:spPr/>
    </dgm:pt>
    <dgm:pt modelId="{7BE0A785-384E-4B74-AD4A-F653225038EE}" type="pres">
      <dgm:prSet presAssocID="{9C254B56-AC74-4EF7-BA0B-78592D17185C}" presName="parentLin" presStyleCnt="0"/>
      <dgm:spPr/>
    </dgm:pt>
    <dgm:pt modelId="{9EA04C1B-D620-4E60-B3F1-F0080A7336A3}" type="pres">
      <dgm:prSet presAssocID="{9C254B56-AC74-4EF7-BA0B-78592D17185C}" presName="parentLeftMargin" presStyleLbl="node1" presStyleIdx="3" presStyleCnt="6"/>
      <dgm:spPr/>
    </dgm:pt>
    <dgm:pt modelId="{EBCC2A7B-2551-4D3B-AE6B-76D4146C09D5}" type="pres">
      <dgm:prSet presAssocID="{9C254B56-AC74-4EF7-BA0B-78592D17185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554D14F-01C5-487F-A50A-460D8A8B46D0}" type="pres">
      <dgm:prSet presAssocID="{9C254B56-AC74-4EF7-BA0B-78592D17185C}" presName="negativeSpace" presStyleCnt="0"/>
      <dgm:spPr/>
    </dgm:pt>
    <dgm:pt modelId="{A1970CB0-4BCE-456B-9214-A968C7B8DEF2}" type="pres">
      <dgm:prSet presAssocID="{9C254B56-AC74-4EF7-BA0B-78592D17185C}" presName="childText" presStyleLbl="conFgAcc1" presStyleIdx="4" presStyleCnt="6">
        <dgm:presLayoutVars>
          <dgm:bulletEnabled val="1"/>
        </dgm:presLayoutVars>
      </dgm:prSet>
      <dgm:spPr/>
    </dgm:pt>
    <dgm:pt modelId="{0B6247B5-AAB5-4891-9F91-8F95E4BA7F84}" type="pres">
      <dgm:prSet presAssocID="{64DF2827-1AC8-453B-A98D-77A60FDCA794}" presName="spaceBetweenRectangles" presStyleCnt="0"/>
      <dgm:spPr/>
    </dgm:pt>
    <dgm:pt modelId="{0F147C5E-2FBB-4C5F-82DF-6C38C367C313}" type="pres">
      <dgm:prSet presAssocID="{789554E3-2C29-4A4D-8DC7-39554D713BE8}" presName="parentLin" presStyleCnt="0"/>
      <dgm:spPr/>
    </dgm:pt>
    <dgm:pt modelId="{5EE10727-9241-4A82-B021-C128625DD428}" type="pres">
      <dgm:prSet presAssocID="{789554E3-2C29-4A4D-8DC7-39554D713BE8}" presName="parentLeftMargin" presStyleLbl="node1" presStyleIdx="4" presStyleCnt="6"/>
      <dgm:spPr/>
    </dgm:pt>
    <dgm:pt modelId="{E1B756A8-DEAF-40DD-96B1-03B8A57098C1}" type="pres">
      <dgm:prSet presAssocID="{789554E3-2C29-4A4D-8DC7-39554D713BE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3E95EED-49E7-459D-82AC-A8F9E22D6DE4}" type="pres">
      <dgm:prSet presAssocID="{789554E3-2C29-4A4D-8DC7-39554D713BE8}" presName="negativeSpace" presStyleCnt="0"/>
      <dgm:spPr/>
    </dgm:pt>
    <dgm:pt modelId="{F04BBA86-103D-4F67-A197-5795D6A9CC92}" type="pres">
      <dgm:prSet presAssocID="{789554E3-2C29-4A4D-8DC7-39554D713BE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3997F0B-2B8D-41AA-9EDE-78C7C3743CA8}" type="presOf" srcId="{997B27CC-4BF1-41C2-8DB3-60A04265EB26}" destId="{D7E73349-A75E-4785-9823-FE8A7725768E}" srcOrd="0" destOrd="0" presId="urn:microsoft.com/office/officeart/2005/8/layout/list1"/>
    <dgm:cxn modelId="{3B121911-252C-4D02-A1DF-5AFE834D1BC1}" type="presOf" srcId="{6EFBDA65-AB2A-440C-9A39-A8D90A54DBF7}" destId="{E90B958F-301E-4740-B1AC-D05C94F12945}" srcOrd="0" destOrd="0" presId="urn:microsoft.com/office/officeart/2005/8/layout/list1"/>
    <dgm:cxn modelId="{71367214-D023-46A4-9B97-E37CB8021ACA}" type="presOf" srcId="{9C254B56-AC74-4EF7-BA0B-78592D17185C}" destId="{EBCC2A7B-2551-4D3B-AE6B-76D4146C09D5}" srcOrd="1" destOrd="0" presId="urn:microsoft.com/office/officeart/2005/8/layout/list1"/>
    <dgm:cxn modelId="{A697AF16-A38B-48FB-9C63-0924BE880702}" srcId="{D2B04DEA-7FC6-46D7-B547-5BEE500F6C9A}" destId="{9C254B56-AC74-4EF7-BA0B-78592D17185C}" srcOrd="4" destOrd="0" parTransId="{F471F644-9753-4BA9-8207-1C25740911AA}" sibTransId="{64DF2827-1AC8-453B-A98D-77A60FDCA794}"/>
    <dgm:cxn modelId="{D3D9DC1A-CE15-47C0-AAF1-202CF7DE96CC}" type="presOf" srcId="{6EFBDA65-AB2A-440C-9A39-A8D90A54DBF7}" destId="{826FAE77-08B4-4606-8212-A5FC7A13F55F}" srcOrd="1" destOrd="0" presId="urn:microsoft.com/office/officeart/2005/8/layout/list1"/>
    <dgm:cxn modelId="{17FEBC1E-0FCB-4620-817E-DBC3D6F0B0B8}" type="presOf" srcId="{D2B04DEA-7FC6-46D7-B547-5BEE500F6C9A}" destId="{E5BE7558-0414-4384-9EC9-7A20FAE3516F}" srcOrd="0" destOrd="0" presId="urn:microsoft.com/office/officeart/2005/8/layout/list1"/>
    <dgm:cxn modelId="{6AF20F40-1094-429E-8354-FEDC75617ED1}" type="presOf" srcId="{789554E3-2C29-4A4D-8DC7-39554D713BE8}" destId="{E1B756A8-DEAF-40DD-96B1-03B8A57098C1}" srcOrd="1" destOrd="0" presId="urn:microsoft.com/office/officeart/2005/8/layout/list1"/>
    <dgm:cxn modelId="{98C6A04A-A5ED-4B3F-AFA4-A055C656A79F}" type="presOf" srcId="{789554E3-2C29-4A4D-8DC7-39554D713BE8}" destId="{5EE10727-9241-4A82-B021-C128625DD428}" srcOrd="0" destOrd="0" presId="urn:microsoft.com/office/officeart/2005/8/layout/list1"/>
    <dgm:cxn modelId="{608E8C53-D8A7-40C9-91C1-B2981C7A0371}" srcId="{D2B04DEA-7FC6-46D7-B547-5BEE500F6C9A}" destId="{997B27CC-4BF1-41C2-8DB3-60A04265EB26}" srcOrd="1" destOrd="0" parTransId="{1E434751-3B67-42F3-92F9-92BC17FD24F6}" sibTransId="{D90D2955-19E3-4F7A-B1F6-B7C53652CBF4}"/>
    <dgm:cxn modelId="{C0ACD354-ED74-4E50-A3A1-7D1BF437B88D}" type="presOf" srcId="{9C254B56-AC74-4EF7-BA0B-78592D17185C}" destId="{9EA04C1B-D620-4E60-B3F1-F0080A7336A3}" srcOrd="0" destOrd="0" presId="urn:microsoft.com/office/officeart/2005/8/layout/list1"/>
    <dgm:cxn modelId="{73D34676-F21A-47E6-A043-1632356CB53D}" type="presOf" srcId="{2F82BAF6-D604-451B-82D5-A2C8C8E3D742}" destId="{2099B3D1-D428-4941-87CA-8B63C97934BC}" srcOrd="1" destOrd="0" presId="urn:microsoft.com/office/officeart/2005/8/layout/list1"/>
    <dgm:cxn modelId="{99360B91-03CA-4493-BB59-85B92659539F}" srcId="{D2B04DEA-7FC6-46D7-B547-5BEE500F6C9A}" destId="{789554E3-2C29-4A4D-8DC7-39554D713BE8}" srcOrd="5" destOrd="0" parTransId="{20998C50-5841-47D5-8F16-D0205C8D65EB}" sibTransId="{B2900F4F-7255-4763-8506-46AEAA501528}"/>
    <dgm:cxn modelId="{A68CF99F-7CB9-4C00-A52F-B916E29048FE}" srcId="{D2B04DEA-7FC6-46D7-B547-5BEE500F6C9A}" destId="{2F82BAF6-D604-451B-82D5-A2C8C8E3D742}" srcOrd="2" destOrd="0" parTransId="{20242D6E-840C-4D25-B045-7928DB919C03}" sibTransId="{CCD3742B-A4A1-4AA3-B856-5474ABD50680}"/>
    <dgm:cxn modelId="{0FAC80A5-84ED-4249-B23A-45CE9D46C9FB}" type="presOf" srcId="{510C3950-197B-4CA4-9DDB-4EC564C2B0B5}" destId="{218A2A00-AE5E-4678-8B66-E88AA213CB98}" srcOrd="0" destOrd="0" presId="urn:microsoft.com/office/officeart/2005/8/layout/list1"/>
    <dgm:cxn modelId="{0D1502BB-3DA3-4A68-8393-5E7A3391D6FB}" srcId="{D2B04DEA-7FC6-46D7-B547-5BEE500F6C9A}" destId="{510C3950-197B-4CA4-9DDB-4EC564C2B0B5}" srcOrd="3" destOrd="0" parTransId="{BD7B81A5-A847-4D98-9010-66B88069208E}" sibTransId="{93CBD8BE-0F9F-44BC-BC5F-F451271BCB01}"/>
    <dgm:cxn modelId="{139FB5C2-6B74-4915-8779-FE8AA9FD6203}" type="presOf" srcId="{997B27CC-4BF1-41C2-8DB3-60A04265EB26}" destId="{AC9525C6-35DA-431C-8A37-D9BA444B530A}" srcOrd="1" destOrd="0" presId="urn:microsoft.com/office/officeart/2005/8/layout/list1"/>
    <dgm:cxn modelId="{42A7AAC7-A518-4DC0-8C0C-F69B93B38ECB}" srcId="{D2B04DEA-7FC6-46D7-B547-5BEE500F6C9A}" destId="{6EFBDA65-AB2A-440C-9A39-A8D90A54DBF7}" srcOrd="0" destOrd="0" parTransId="{18089ED7-260B-4CA4-87CB-523B86BD1B12}" sibTransId="{F43B9210-DD3B-4F19-A29C-EFD1CE07BB5B}"/>
    <dgm:cxn modelId="{E971C4DE-8B5C-42B6-97B4-1A5A9470CBA7}" type="presOf" srcId="{2F82BAF6-D604-451B-82D5-A2C8C8E3D742}" destId="{9D3A4980-DA68-4B6C-B300-16706C0BF54C}" srcOrd="0" destOrd="0" presId="urn:microsoft.com/office/officeart/2005/8/layout/list1"/>
    <dgm:cxn modelId="{EF29E1E4-B4B5-4429-90D6-70340C50FDA8}" type="presOf" srcId="{510C3950-197B-4CA4-9DDB-4EC564C2B0B5}" destId="{9865750F-0ECC-4F4C-8FD7-965E3CDA0999}" srcOrd="1" destOrd="0" presId="urn:microsoft.com/office/officeart/2005/8/layout/list1"/>
    <dgm:cxn modelId="{F360D95F-7069-40A3-9A93-E1FB7C4C714E}" type="presParOf" srcId="{E5BE7558-0414-4384-9EC9-7A20FAE3516F}" destId="{08951FB8-1012-4490-ACB6-9B283896BD2F}" srcOrd="0" destOrd="0" presId="urn:microsoft.com/office/officeart/2005/8/layout/list1"/>
    <dgm:cxn modelId="{24628478-714A-470F-A7FA-999C17966889}" type="presParOf" srcId="{08951FB8-1012-4490-ACB6-9B283896BD2F}" destId="{E90B958F-301E-4740-B1AC-D05C94F12945}" srcOrd="0" destOrd="0" presId="urn:microsoft.com/office/officeart/2005/8/layout/list1"/>
    <dgm:cxn modelId="{E5F58F43-4964-4316-8450-C98034294F73}" type="presParOf" srcId="{08951FB8-1012-4490-ACB6-9B283896BD2F}" destId="{826FAE77-08B4-4606-8212-A5FC7A13F55F}" srcOrd="1" destOrd="0" presId="urn:microsoft.com/office/officeart/2005/8/layout/list1"/>
    <dgm:cxn modelId="{E8F102C0-2406-413B-AB04-A2DB0BC72074}" type="presParOf" srcId="{E5BE7558-0414-4384-9EC9-7A20FAE3516F}" destId="{C80DBAA6-B5A1-4301-A865-92127422B3EA}" srcOrd="1" destOrd="0" presId="urn:microsoft.com/office/officeart/2005/8/layout/list1"/>
    <dgm:cxn modelId="{556C928E-B2A8-48C9-81D4-D9ECFC2BC2FA}" type="presParOf" srcId="{E5BE7558-0414-4384-9EC9-7A20FAE3516F}" destId="{74FB4348-A189-4E70-9836-2AE5A8EEADF0}" srcOrd="2" destOrd="0" presId="urn:microsoft.com/office/officeart/2005/8/layout/list1"/>
    <dgm:cxn modelId="{7A9FB423-C4EE-4652-A51E-F2C53152B57B}" type="presParOf" srcId="{E5BE7558-0414-4384-9EC9-7A20FAE3516F}" destId="{D7526B59-DDDC-4924-A074-B97B5DF039DE}" srcOrd="3" destOrd="0" presId="urn:microsoft.com/office/officeart/2005/8/layout/list1"/>
    <dgm:cxn modelId="{18CAD603-5E56-40ED-9C71-4759ADE70522}" type="presParOf" srcId="{E5BE7558-0414-4384-9EC9-7A20FAE3516F}" destId="{C62FC958-FE6F-40AF-9622-FC08FD2000CC}" srcOrd="4" destOrd="0" presId="urn:microsoft.com/office/officeart/2005/8/layout/list1"/>
    <dgm:cxn modelId="{54801841-C7E2-4B30-8293-F8E7A60B377F}" type="presParOf" srcId="{C62FC958-FE6F-40AF-9622-FC08FD2000CC}" destId="{D7E73349-A75E-4785-9823-FE8A7725768E}" srcOrd="0" destOrd="0" presId="urn:microsoft.com/office/officeart/2005/8/layout/list1"/>
    <dgm:cxn modelId="{85A17077-5800-448A-A811-737B1D02923C}" type="presParOf" srcId="{C62FC958-FE6F-40AF-9622-FC08FD2000CC}" destId="{AC9525C6-35DA-431C-8A37-D9BA444B530A}" srcOrd="1" destOrd="0" presId="urn:microsoft.com/office/officeart/2005/8/layout/list1"/>
    <dgm:cxn modelId="{D599F0DD-8C0D-4390-8626-5CE1326EA43B}" type="presParOf" srcId="{E5BE7558-0414-4384-9EC9-7A20FAE3516F}" destId="{DF214A85-42AF-4CC0-A625-CB14B96DA49D}" srcOrd="5" destOrd="0" presId="urn:microsoft.com/office/officeart/2005/8/layout/list1"/>
    <dgm:cxn modelId="{96172E28-58C2-46D4-A5A3-EFDB1E92CDE5}" type="presParOf" srcId="{E5BE7558-0414-4384-9EC9-7A20FAE3516F}" destId="{81AB5415-AA57-48B3-9C33-4A7A7EDECF17}" srcOrd="6" destOrd="0" presId="urn:microsoft.com/office/officeart/2005/8/layout/list1"/>
    <dgm:cxn modelId="{298D7630-DD11-44B5-A127-C6FCBE031022}" type="presParOf" srcId="{E5BE7558-0414-4384-9EC9-7A20FAE3516F}" destId="{689CC1AC-D37B-4C58-883A-4CA65084EB25}" srcOrd="7" destOrd="0" presId="urn:microsoft.com/office/officeart/2005/8/layout/list1"/>
    <dgm:cxn modelId="{6F6C8C50-5415-45FA-8D1A-A8C8367DB371}" type="presParOf" srcId="{E5BE7558-0414-4384-9EC9-7A20FAE3516F}" destId="{336FA1CB-A9A7-43DD-9C3E-89D04989DA6C}" srcOrd="8" destOrd="0" presId="urn:microsoft.com/office/officeart/2005/8/layout/list1"/>
    <dgm:cxn modelId="{66BDCA7B-154C-409A-AD3F-7A3618CF55A4}" type="presParOf" srcId="{336FA1CB-A9A7-43DD-9C3E-89D04989DA6C}" destId="{9D3A4980-DA68-4B6C-B300-16706C0BF54C}" srcOrd="0" destOrd="0" presId="urn:microsoft.com/office/officeart/2005/8/layout/list1"/>
    <dgm:cxn modelId="{5DBDF60D-B5B6-481B-8682-BF51DF4BF117}" type="presParOf" srcId="{336FA1CB-A9A7-43DD-9C3E-89D04989DA6C}" destId="{2099B3D1-D428-4941-87CA-8B63C97934BC}" srcOrd="1" destOrd="0" presId="urn:microsoft.com/office/officeart/2005/8/layout/list1"/>
    <dgm:cxn modelId="{FDC06318-957F-4854-BC05-B0554A8495E6}" type="presParOf" srcId="{E5BE7558-0414-4384-9EC9-7A20FAE3516F}" destId="{FB6A6721-2BDB-472A-912C-6668449961F3}" srcOrd="9" destOrd="0" presId="urn:microsoft.com/office/officeart/2005/8/layout/list1"/>
    <dgm:cxn modelId="{2F86E661-BCC3-42F2-AB10-5DBCCA53C292}" type="presParOf" srcId="{E5BE7558-0414-4384-9EC9-7A20FAE3516F}" destId="{1783B623-DB9C-44AC-A9CE-61688EE0A147}" srcOrd="10" destOrd="0" presId="urn:microsoft.com/office/officeart/2005/8/layout/list1"/>
    <dgm:cxn modelId="{A671233E-7E3E-460F-A20C-785EBB489D72}" type="presParOf" srcId="{E5BE7558-0414-4384-9EC9-7A20FAE3516F}" destId="{3E2FAF38-A6D8-4E84-B7F0-5D3A4C5CEE05}" srcOrd="11" destOrd="0" presId="urn:microsoft.com/office/officeart/2005/8/layout/list1"/>
    <dgm:cxn modelId="{E4FAA0A8-4DE7-434E-91C2-A9A1977D01D6}" type="presParOf" srcId="{E5BE7558-0414-4384-9EC9-7A20FAE3516F}" destId="{7BF2A440-4EF5-4889-BE39-015466A9D332}" srcOrd="12" destOrd="0" presId="urn:microsoft.com/office/officeart/2005/8/layout/list1"/>
    <dgm:cxn modelId="{8C1999D2-3D2C-4EE8-9DF8-EB29799D0106}" type="presParOf" srcId="{7BF2A440-4EF5-4889-BE39-015466A9D332}" destId="{218A2A00-AE5E-4678-8B66-E88AA213CB98}" srcOrd="0" destOrd="0" presId="urn:microsoft.com/office/officeart/2005/8/layout/list1"/>
    <dgm:cxn modelId="{3B8DAB41-5DF0-4A52-B1A7-4A3AEEF65641}" type="presParOf" srcId="{7BF2A440-4EF5-4889-BE39-015466A9D332}" destId="{9865750F-0ECC-4F4C-8FD7-965E3CDA0999}" srcOrd="1" destOrd="0" presId="urn:microsoft.com/office/officeart/2005/8/layout/list1"/>
    <dgm:cxn modelId="{1EBAEB8B-3EEC-4C23-B572-5456D92D055A}" type="presParOf" srcId="{E5BE7558-0414-4384-9EC9-7A20FAE3516F}" destId="{46D91A4F-C64D-4713-B3DD-51C25B8D5218}" srcOrd="13" destOrd="0" presId="urn:microsoft.com/office/officeart/2005/8/layout/list1"/>
    <dgm:cxn modelId="{A65817C6-3E0B-44A2-95E4-76E60929E167}" type="presParOf" srcId="{E5BE7558-0414-4384-9EC9-7A20FAE3516F}" destId="{B12AA561-A5BE-4E50-9EB5-F029E4C0BBE7}" srcOrd="14" destOrd="0" presId="urn:microsoft.com/office/officeart/2005/8/layout/list1"/>
    <dgm:cxn modelId="{0CA64CEA-6444-485E-B87D-D8166325F00D}" type="presParOf" srcId="{E5BE7558-0414-4384-9EC9-7A20FAE3516F}" destId="{128B3496-3D89-4DFF-AEA5-FEC4CED353C8}" srcOrd="15" destOrd="0" presId="urn:microsoft.com/office/officeart/2005/8/layout/list1"/>
    <dgm:cxn modelId="{ADCF6E92-4BA0-4CA4-A668-1C3CFAC84DCC}" type="presParOf" srcId="{E5BE7558-0414-4384-9EC9-7A20FAE3516F}" destId="{7BE0A785-384E-4B74-AD4A-F653225038EE}" srcOrd="16" destOrd="0" presId="urn:microsoft.com/office/officeart/2005/8/layout/list1"/>
    <dgm:cxn modelId="{A827F625-F6E1-43AC-966E-A1F970914D66}" type="presParOf" srcId="{7BE0A785-384E-4B74-AD4A-F653225038EE}" destId="{9EA04C1B-D620-4E60-B3F1-F0080A7336A3}" srcOrd="0" destOrd="0" presId="urn:microsoft.com/office/officeart/2005/8/layout/list1"/>
    <dgm:cxn modelId="{31B52023-BFF3-4B10-856E-8C64E71E942A}" type="presParOf" srcId="{7BE0A785-384E-4B74-AD4A-F653225038EE}" destId="{EBCC2A7B-2551-4D3B-AE6B-76D4146C09D5}" srcOrd="1" destOrd="0" presId="urn:microsoft.com/office/officeart/2005/8/layout/list1"/>
    <dgm:cxn modelId="{469853EB-C331-4BA9-A3B0-1C7B128C5342}" type="presParOf" srcId="{E5BE7558-0414-4384-9EC9-7A20FAE3516F}" destId="{E554D14F-01C5-487F-A50A-460D8A8B46D0}" srcOrd="17" destOrd="0" presId="urn:microsoft.com/office/officeart/2005/8/layout/list1"/>
    <dgm:cxn modelId="{901F8833-DADD-4A50-B769-B4FA544B57FC}" type="presParOf" srcId="{E5BE7558-0414-4384-9EC9-7A20FAE3516F}" destId="{A1970CB0-4BCE-456B-9214-A968C7B8DEF2}" srcOrd="18" destOrd="0" presId="urn:microsoft.com/office/officeart/2005/8/layout/list1"/>
    <dgm:cxn modelId="{204C98B0-F16B-4D25-97D3-3DE2042E2FF3}" type="presParOf" srcId="{E5BE7558-0414-4384-9EC9-7A20FAE3516F}" destId="{0B6247B5-AAB5-4891-9F91-8F95E4BA7F84}" srcOrd="19" destOrd="0" presId="urn:microsoft.com/office/officeart/2005/8/layout/list1"/>
    <dgm:cxn modelId="{A880EFCE-69FA-4624-8E8C-97F7019BE7A1}" type="presParOf" srcId="{E5BE7558-0414-4384-9EC9-7A20FAE3516F}" destId="{0F147C5E-2FBB-4C5F-82DF-6C38C367C313}" srcOrd="20" destOrd="0" presId="urn:microsoft.com/office/officeart/2005/8/layout/list1"/>
    <dgm:cxn modelId="{FD38C161-C7C7-4D93-80F0-9EC4CCA70C4B}" type="presParOf" srcId="{0F147C5E-2FBB-4C5F-82DF-6C38C367C313}" destId="{5EE10727-9241-4A82-B021-C128625DD428}" srcOrd="0" destOrd="0" presId="urn:microsoft.com/office/officeart/2005/8/layout/list1"/>
    <dgm:cxn modelId="{8822B80D-173C-4DDD-9016-D76D201C36C4}" type="presParOf" srcId="{0F147C5E-2FBB-4C5F-82DF-6C38C367C313}" destId="{E1B756A8-DEAF-40DD-96B1-03B8A57098C1}" srcOrd="1" destOrd="0" presId="urn:microsoft.com/office/officeart/2005/8/layout/list1"/>
    <dgm:cxn modelId="{1717CDDE-57F0-48A5-AE80-94C6B31CD01C}" type="presParOf" srcId="{E5BE7558-0414-4384-9EC9-7A20FAE3516F}" destId="{43E95EED-49E7-459D-82AC-A8F9E22D6DE4}" srcOrd="21" destOrd="0" presId="urn:microsoft.com/office/officeart/2005/8/layout/list1"/>
    <dgm:cxn modelId="{456DE85F-C7A4-44BB-8E89-C77B413FCAA5}" type="presParOf" srcId="{E5BE7558-0414-4384-9EC9-7A20FAE3516F}" destId="{F04BBA86-103D-4F67-A197-5795D6A9CC9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3D417-2BD8-4A96-ADF5-AC2DEF17A5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F01B20-0B1F-437E-8F52-887C812FF380}">
      <dgm:prSet phldrT="[Testo]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>
              <a:solidFill>
                <a:schemeClr val="tx2"/>
              </a:solidFill>
            </a:rPr>
            <a:t>Abuso di snack</a:t>
          </a:r>
          <a:endParaRPr lang="it-IT" b="1" dirty="0"/>
        </a:p>
      </dgm:t>
    </dgm:pt>
    <dgm:pt modelId="{A944CE94-E192-4329-9F47-05C4F8AB64C3}" type="parTrans" cxnId="{1BE99348-C881-40AC-BA9E-C141DEDE607E}">
      <dgm:prSet/>
      <dgm:spPr/>
      <dgm:t>
        <a:bodyPr/>
        <a:lstStyle/>
        <a:p>
          <a:endParaRPr lang="it-IT"/>
        </a:p>
      </dgm:t>
    </dgm:pt>
    <dgm:pt modelId="{7447FC11-6946-41A8-AFE1-DFDEED467DF0}" type="sibTrans" cxnId="{1BE99348-C881-40AC-BA9E-C141DEDE607E}">
      <dgm:prSet/>
      <dgm:spPr/>
      <dgm:t>
        <a:bodyPr/>
        <a:lstStyle/>
        <a:p>
          <a:endParaRPr lang="it-IT"/>
        </a:p>
      </dgm:t>
    </dgm:pt>
    <dgm:pt modelId="{C75A1BAB-DCC3-46F5-84F9-6332651E7CC2}">
      <dgm:prSet phldrT="[Testo]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>
              <a:solidFill>
                <a:schemeClr val="tx2"/>
              </a:solidFill>
            </a:rPr>
            <a:t>Dolce a fine pasto</a:t>
          </a:r>
          <a:endParaRPr lang="it-IT" b="1" dirty="0"/>
        </a:p>
      </dgm:t>
    </dgm:pt>
    <dgm:pt modelId="{377BD60E-15EF-42D5-9E14-32770C989170}" type="parTrans" cxnId="{642D91AE-D460-4321-A716-08D1428A1F17}">
      <dgm:prSet/>
      <dgm:spPr/>
      <dgm:t>
        <a:bodyPr/>
        <a:lstStyle/>
        <a:p>
          <a:endParaRPr lang="it-IT"/>
        </a:p>
      </dgm:t>
    </dgm:pt>
    <dgm:pt modelId="{6F77311E-E2BC-4B9E-A32D-D94F6A5E3B72}" type="sibTrans" cxnId="{642D91AE-D460-4321-A716-08D1428A1F17}">
      <dgm:prSet/>
      <dgm:spPr/>
      <dgm:t>
        <a:bodyPr/>
        <a:lstStyle/>
        <a:p>
          <a:endParaRPr lang="it-IT"/>
        </a:p>
      </dgm:t>
    </dgm:pt>
    <dgm:pt modelId="{78082040-C547-405D-A5A1-40DF7F773434}">
      <dgm:prSet phldrT="[Testo]"/>
      <dgm:spPr>
        <a:solidFill>
          <a:schemeClr val="bg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b="1" dirty="0" err="1">
              <a:solidFill>
                <a:schemeClr val="tx2"/>
              </a:solidFill>
            </a:rPr>
            <a:t>Sweet</a:t>
          </a:r>
          <a:r>
            <a:rPr lang="it-IT" b="1" dirty="0">
              <a:solidFill>
                <a:schemeClr val="tx2"/>
              </a:solidFill>
            </a:rPr>
            <a:t> </a:t>
          </a:r>
          <a:r>
            <a:rPr lang="it-IT" b="1" dirty="0" err="1">
              <a:solidFill>
                <a:schemeClr val="tx2"/>
              </a:solidFill>
            </a:rPr>
            <a:t>eating</a:t>
          </a:r>
          <a:endParaRPr lang="it-IT" b="1" dirty="0"/>
        </a:p>
      </dgm:t>
    </dgm:pt>
    <dgm:pt modelId="{F34FB9C1-D014-45DA-B993-9B0D4A21A408}" type="parTrans" cxnId="{F9D6CE8C-F8C2-4C8A-B075-D69021B43162}">
      <dgm:prSet/>
      <dgm:spPr/>
      <dgm:t>
        <a:bodyPr/>
        <a:lstStyle/>
        <a:p>
          <a:endParaRPr lang="it-IT"/>
        </a:p>
      </dgm:t>
    </dgm:pt>
    <dgm:pt modelId="{F68442ED-CBEA-4B5D-85A9-1241078F90B3}" type="sibTrans" cxnId="{F9D6CE8C-F8C2-4C8A-B075-D69021B43162}">
      <dgm:prSet/>
      <dgm:spPr/>
      <dgm:t>
        <a:bodyPr/>
        <a:lstStyle/>
        <a:p>
          <a:endParaRPr lang="it-IT"/>
        </a:p>
      </dgm:t>
    </dgm:pt>
    <dgm:pt modelId="{731EBBF1-131D-45EA-880A-44E4B0604856}">
      <dgm:prSet/>
      <dgm:spPr>
        <a:solidFill>
          <a:schemeClr val="bg2"/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Grazing (</a:t>
          </a:r>
          <a:r>
            <a:rPr lang="it-IT" b="1" dirty="0" err="1">
              <a:solidFill>
                <a:schemeClr val="tx2"/>
              </a:solidFill>
            </a:rPr>
            <a:t>piluccamento</a:t>
          </a:r>
          <a:r>
            <a:rPr lang="it-IT" b="1" dirty="0">
              <a:solidFill>
                <a:schemeClr val="tx2"/>
              </a:solidFill>
            </a:rPr>
            <a:t>)</a:t>
          </a:r>
        </a:p>
      </dgm:t>
    </dgm:pt>
    <dgm:pt modelId="{66F68EDE-CAC7-4EB2-99F3-C246F19D3B67}" type="sibTrans" cxnId="{D066256E-7F1F-4394-BBA3-1F5B1C99B3A1}">
      <dgm:prSet/>
      <dgm:spPr/>
      <dgm:t>
        <a:bodyPr/>
        <a:lstStyle/>
        <a:p>
          <a:endParaRPr lang="it-IT"/>
        </a:p>
      </dgm:t>
    </dgm:pt>
    <dgm:pt modelId="{E70BF6FF-7144-4277-96E4-0F69DB40CA0B}" type="parTrans" cxnId="{D066256E-7F1F-4394-BBA3-1F5B1C99B3A1}">
      <dgm:prSet/>
      <dgm:spPr/>
      <dgm:t>
        <a:bodyPr/>
        <a:lstStyle/>
        <a:p>
          <a:endParaRPr lang="it-IT"/>
        </a:p>
      </dgm:t>
    </dgm:pt>
    <dgm:pt modelId="{FE8EE4B3-1601-4083-8561-2B4C90239E00}">
      <dgm:prSet/>
      <dgm:spPr>
        <a:solidFill>
          <a:schemeClr val="bg2"/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Comportamenti correlati con la mancata perdita di peso e il recupero</a:t>
          </a:r>
        </a:p>
      </dgm:t>
    </dgm:pt>
    <dgm:pt modelId="{D6C176EA-16A7-4844-8AC9-37AFA44CE312}" type="parTrans" cxnId="{216AD3BB-EEE9-4F97-A726-A18BFC8A5C84}">
      <dgm:prSet/>
      <dgm:spPr/>
      <dgm:t>
        <a:bodyPr/>
        <a:lstStyle/>
        <a:p>
          <a:endParaRPr lang="it-IT"/>
        </a:p>
      </dgm:t>
    </dgm:pt>
    <dgm:pt modelId="{2866CDF5-B5B5-42F4-80BC-51698254EB37}" type="sibTrans" cxnId="{216AD3BB-EEE9-4F97-A726-A18BFC8A5C84}">
      <dgm:prSet/>
      <dgm:spPr/>
      <dgm:t>
        <a:bodyPr/>
        <a:lstStyle/>
        <a:p>
          <a:endParaRPr lang="it-IT"/>
        </a:p>
      </dgm:t>
    </dgm:pt>
    <dgm:pt modelId="{766977BD-225A-4769-AE90-2AB00806841D}" type="pres">
      <dgm:prSet presAssocID="{AB93D417-2BD8-4A96-ADF5-AC2DEF17A5B1}" presName="linear" presStyleCnt="0">
        <dgm:presLayoutVars>
          <dgm:dir/>
          <dgm:animLvl val="lvl"/>
          <dgm:resizeHandles val="exact"/>
        </dgm:presLayoutVars>
      </dgm:prSet>
      <dgm:spPr/>
    </dgm:pt>
    <dgm:pt modelId="{9ACF7BA8-3655-47EE-A523-EB57DFE8EC2B}" type="pres">
      <dgm:prSet presAssocID="{E2F01B20-0B1F-437E-8F52-887C812FF380}" presName="parentLin" presStyleCnt="0"/>
      <dgm:spPr/>
    </dgm:pt>
    <dgm:pt modelId="{6C99E0A9-54EA-42C8-A4F8-488F8A5BA08F}" type="pres">
      <dgm:prSet presAssocID="{E2F01B20-0B1F-437E-8F52-887C812FF380}" presName="parentLeftMargin" presStyleLbl="node1" presStyleIdx="0" presStyleCnt="5"/>
      <dgm:spPr/>
    </dgm:pt>
    <dgm:pt modelId="{B6949A69-A6D7-436F-9BE8-43799611EED8}" type="pres">
      <dgm:prSet presAssocID="{E2F01B20-0B1F-437E-8F52-887C812FF3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8C89954-C8DA-4794-A83C-10D1EAF08DD0}" type="pres">
      <dgm:prSet presAssocID="{E2F01B20-0B1F-437E-8F52-887C812FF380}" presName="negativeSpace" presStyleCnt="0"/>
      <dgm:spPr/>
    </dgm:pt>
    <dgm:pt modelId="{329A30DD-773C-437D-B2C5-C43EB0FA2354}" type="pres">
      <dgm:prSet presAssocID="{E2F01B20-0B1F-437E-8F52-887C812FF380}" presName="childText" presStyleLbl="conFgAcc1" presStyleIdx="0" presStyleCnt="5">
        <dgm:presLayoutVars>
          <dgm:bulletEnabled val="1"/>
        </dgm:presLayoutVars>
      </dgm:prSet>
      <dgm:spPr/>
    </dgm:pt>
    <dgm:pt modelId="{842B7D7D-0968-4DD0-B1A4-A645130C11E4}" type="pres">
      <dgm:prSet presAssocID="{7447FC11-6946-41A8-AFE1-DFDEED467DF0}" presName="spaceBetweenRectangles" presStyleCnt="0"/>
      <dgm:spPr/>
    </dgm:pt>
    <dgm:pt modelId="{168EF443-94FF-48B6-8C95-18150A2A4E91}" type="pres">
      <dgm:prSet presAssocID="{C75A1BAB-DCC3-46F5-84F9-6332651E7CC2}" presName="parentLin" presStyleCnt="0"/>
      <dgm:spPr/>
    </dgm:pt>
    <dgm:pt modelId="{877210FA-5EFF-4459-8296-93820621AADD}" type="pres">
      <dgm:prSet presAssocID="{C75A1BAB-DCC3-46F5-84F9-6332651E7CC2}" presName="parentLeftMargin" presStyleLbl="node1" presStyleIdx="0" presStyleCnt="5"/>
      <dgm:spPr/>
    </dgm:pt>
    <dgm:pt modelId="{3C42DFA0-FC12-42E1-AF1F-49F2BFF1CD19}" type="pres">
      <dgm:prSet presAssocID="{C75A1BAB-DCC3-46F5-84F9-6332651E7C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0C5998-0BF2-45F1-A381-5ED965CA6BC7}" type="pres">
      <dgm:prSet presAssocID="{C75A1BAB-DCC3-46F5-84F9-6332651E7CC2}" presName="negativeSpace" presStyleCnt="0"/>
      <dgm:spPr/>
    </dgm:pt>
    <dgm:pt modelId="{91FACFB2-F13D-4DAC-A729-C6ED6F095CE4}" type="pres">
      <dgm:prSet presAssocID="{C75A1BAB-DCC3-46F5-84F9-6332651E7CC2}" presName="childText" presStyleLbl="conFgAcc1" presStyleIdx="1" presStyleCnt="5">
        <dgm:presLayoutVars>
          <dgm:bulletEnabled val="1"/>
        </dgm:presLayoutVars>
      </dgm:prSet>
      <dgm:spPr/>
    </dgm:pt>
    <dgm:pt modelId="{CD4E95D3-2586-4E39-8A8A-1CD844F20359}" type="pres">
      <dgm:prSet presAssocID="{6F77311E-E2BC-4B9E-A32D-D94F6A5E3B72}" presName="spaceBetweenRectangles" presStyleCnt="0"/>
      <dgm:spPr/>
    </dgm:pt>
    <dgm:pt modelId="{C781BC7E-C33D-40F6-9A27-626F6850103E}" type="pres">
      <dgm:prSet presAssocID="{78082040-C547-405D-A5A1-40DF7F773434}" presName="parentLin" presStyleCnt="0"/>
      <dgm:spPr/>
    </dgm:pt>
    <dgm:pt modelId="{BB2B4DAA-F6D5-4948-B040-5A54926B4235}" type="pres">
      <dgm:prSet presAssocID="{78082040-C547-405D-A5A1-40DF7F773434}" presName="parentLeftMargin" presStyleLbl="node1" presStyleIdx="1" presStyleCnt="5"/>
      <dgm:spPr/>
    </dgm:pt>
    <dgm:pt modelId="{34D0890A-63D4-4D82-88B4-113C7D308524}" type="pres">
      <dgm:prSet presAssocID="{78082040-C547-405D-A5A1-40DF7F773434}" presName="parentText" presStyleLbl="node1" presStyleIdx="2" presStyleCnt="5" custLinFactNeighborX="10547" custLinFactNeighborY="-10599">
        <dgm:presLayoutVars>
          <dgm:chMax val="0"/>
          <dgm:bulletEnabled val="1"/>
        </dgm:presLayoutVars>
      </dgm:prSet>
      <dgm:spPr/>
    </dgm:pt>
    <dgm:pt modelId="{EFE6B7AB-BC7F-463E-8467-2EAB74907DBB}" type="pres">
      <dgm:prSet presAssocID="{78082040-C547-405D-A5A1-40DF7F773434}" presName="negativeSpace" presStyleCnt="0"/>
      <dgm:spPr/>
    </dgm:pt>
    <dgm:pt modelId="{4AB581EE-0915-4FF2-99C4-23791B763C59}" type="pres">
      <dgm:prSet presAssocID="{78082040-C547-405D-A5A1-40DF7F773434}" presName="childText" presStyleLbl="conFgAcc1" presStyleIdx="2" presStyleCnt="5">
        <dgm:presLayoutVars>
          <dgm:bulletEnabled val="1"/>
        </dgm:presLayoutVars>
      </dgm:prSet>
      <dgm:spPr/>
    </dgm:pt>
    <dgm:pt modelId="{11E37CAC-2959-4AAC-8DE4-F60A9930B576}" type="pres">
      <dgm:prSet presAssocID="{F68442ED-CBEA-4B5D-85A9-1241078F90B3}" presName="spaceBetweenRectangles" presStyleCnt="0"/>
      <dgm:spPr/>
    </dgm:pt>
    <dgm:pt modelId="{87278A97-9D7F-4A4C-81B5-B07568519B0B}" type="pres">
      <dgm:prSet presAssocID="{731EBBF1-131D-45EA-880A-44E4B0604856}" presName="parentLin" presStyleCnt="0"/>
      <dgm:spPr/>
    </dgm:pt>
    <dgm:pt modelId="{047742AB-2926-44E8-8D03-2235537454C9}" type="pres">
      <dgm:prSet presAssocID="{731EBBF1-131D-45EA-880A-44E4B0604856}" presName="parentLeftMargin" presStyleLbl="node1" presStyleIdx="2" presStyleCnt="5"/>
      <dgm:spPr/>
    </dgm:pt>
    <dgm:pt modelId="{741BEAB6-DA8E-4514-A6BC-E722817039B8}" type="pres">
      <dgm:prSet presAssocID="{731EBBF1-131D-45EA-880A-44E4B0604856}" presName="parentText" presStyleLbl="node1" presStyleIdx="3" presStyleCnt="5" custLinFactNeighborX="14062" custLinFactNeighborY="-7436">
        <dgm:presLayoutVars>
          <dgm:chMax val="0"/>
          <dgm:bulletEnabled val="1"/>
        </dgm:presLayoutVars>
      </dgm:prSet>
      <dgm:spPr/>
    </dgm:pt>
    <dgm:pt modelId="{4B99E4EF-FC87-4A08-AF5C-04A3CD15E4A7}" type="pres">
      <dgm:prSet presAssocID="{731EBBF1-131D-45EA-880A-44E4B0604856}" presName="negativeSpace" presStyleCnt="0"/>
      <dgm:spPr/>
    </dgm:pt>
    <dgm:pt modelId="{FDE95B9A-05F7-46AE-9087-13523BD7419C}" type="pres">
      <dgm:prSet presAssocID="{731EBBF1-131D-45EA-880A-44E4B0604856}" presName="childText" presStyleLbl="conFgAcc1" presStyleIdx="3" presStyleCnt="5">
        <dgm:presLayoutVars>
          <dgm:bulletEnabled val="1"/>
        </dgm:presLayoutVars>
      </dgm:prSet>
      <dgm:spPr/>
    </dgm:pt>
    <dgm:pt modelId="{46A40B7E-54C9-473C-997C-9F7F2163CFBC}" type="pres">
      <dgm:prSet presAssocID="{66F68EDE-CAC7-4EB2-99F3-C246F19D3B67}" presName="spaceBetweenRectangles" presStyleCnt="0"/>
      <dgm:spPr/>
    </dgm:pt>
    <dgm:pt modelId="{C2A0DB40-7CE3-4496-B053-CE1BEE72C803}" type="pres">
      <dgm:prSet presAssocID="{FE8EE4B3-1601-4083-8561-2B4C90239E00}" presName="parentLin" presStyleCnt="0"/>
      <dgm:spPr/>
    </dgm:pt>
    <dgm:pt modelId="{1F87ED14-49D8-4CAD-8BAA-A9818B18BACF}" type="pres">
      <dgm:prSet presAssocID="{FE8EE4B3-1601-4083-8561-2B4C90239E00}" presName="parentLeftMargin" presStyleLbl="node1" presStyleIdx="3" presStyleCnt="5"/>
      <dgm:spPr/>
    </dgm:pt>
    <dgm:pt modelId="{ACF07EBC-5AE8-4B8E-8B59-22925F6B6E3A}" type="pres">
      <dgm:prSet presAssocID="{FE8EE4B3-1601-4083-8561-2B4C90239E00}" presName="parentText" presStyleLbl="node1" presStyleIdx="4" presStyleCnt="5" custLinFactNeighborX="17578" custLinFactNeighborY="-14056">
        <dgm:presLayoutVars>
          <dgm:chMax val="0"/>
          <dgm:bulletEnabled val="1"/>
        </dgm:presLayoutVars>
      </dgm:prSet>
      <dgm:spPr/>
    </dgm:pt>
    <dgm:pt modelId="{569707CB-32AF-45BB-BB1F-D475DAC16CD5}" type="pres">
      <dgm:prSet presAssocID="{FE8EE4B3-1601-4083-8561-2B4C90239E00}" presName="negativeSpace" presStyleCnt="0"/>
      <dgm:spPr/>
    </dgm:pt>
    <dgm:pt modelId="{E0ECF809-659A-47D3-B2BB-777B9364A8DB}" type="pres">
      <dgm:prSet presAssocID="{FE8EE4B3-1601-4083-8561-2B4C90239E0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936F31-0019-40BF-9BD2-DC4A5C2DA040}" type="presOf" srcId="{C75A1BAB-DCC3-46F5-84F9-6332651E7CC2}" destId="{877210FA-5EFF-4459-8296-93820621AADD}" srcOrd="0" destOrd="0" presId="urn:microsoft.com/office/officeart/2005/8/layout/list1"/>
    <dgm:cxn modelId="{1BE99348-C881-40AC-BA9E-C141DEDE607E}" srcId="{AB93D417-2BD8-4A96-ADF5-AC2DEF17A5B1}" destId="{E2F01B20-0B1F-437E-8F52-887C812FF380}" srcOrd="0" destOrd="0" parTransId="{A944CE94-E192-4329-9F47-05C4F8AB64C3}" sibTransId="{7447FC11-6946-41A8-AFE1-DFDEED467DF0}"/>
    <dgm:cxn modelId="{60CB9B4A-F048-4CEC-B377-C0E784F1AB8D}" type="presOf" srcId="{E2F01B20-0B1F-437E-8F52-887C812FF380}" destId="{B6949A69-A6D7-436F-9BE8-43799611EED8}" srcOrd="1" destOrd="0" presId="urn:microsoft.com/office/officeart/2005/8/layout/list1"/>
    <dgm:cxn modelId="{D066256E-7F1F-4394-BBA3-1F5B1C99B3A1}" srcId="{AB93D417-2BD8-4A96-ADF5-AC2DEF17A5B1}" destId="{731EBBF1-131D-45EA-880A-44E4B0604856}" srcOrd="3" destOrd="0" parTransId="{E70BF6FF-7144-4277-96E4-0F69DB40CA0B}" sibTransId="{66F68EDE-CAC7-4EB2-99F3-C246F19D3B67}"/>
    <dgm:cxn modelId="{B8470E54-1815-4BE1-B2FD-100FC84081F0}" type="presOf" srcId="{78082040-C547-405D-A5A1-40DF7F773434}" destId="{34D0890A-63D4-4D82-88B4-113C7D308524}" srcOrd="1" destOrd="0" presId="urn:microsoft.com/office/officeart/2005/8/layout/list1"/>
    <dgm:cxn modelId="{F7CE757A-2E81-4B68-BF1A-88673A84A853}" type="presOf" srcId="{FE8EE4B3-1601-4083-8561-2B4C90239E00}" destId="{1F87ED14-49D8-4CAD-8BAA-A9818B18BACF}" srcOrd="0" destOrd="0" presId="urn:microsoft.com/office/officeart/2005/8/layout/list1"/>
    <dgm:cxn modelId="{F1107486-A115-4962-A5A5-412D71BA659B}" type="presOf" srcId="{FE8EE4B3-1601-4083-8561-2B4C90239E00}" destId="{ACF07EBC-5AE8-4B8E-8B59-22925F6B6E3A}" srcOrd="1" destOrd="0" presId="urn:microsoft.com/office/officeart/2005/8/layout/list1"/>
    <dgm:cxn modelId="{D406728B-44AA-4013-89A2-7C2BF96478AB}" type="presOf" srcId="{E2F01B20-0B1F-437E-8F52-887C812FF380}" destId="{6C99E0A9-54EA-42C8-A4F8-488F8A5BA08F}" srcOrd="0" destOrd="0" presId="urn:microsoft.com/office/officeart/2005/8/layout/list1"/>
    <dgm:cxn modelId="{C187908C-6BC9-481E-9560-F95B496AC472}" type="presOf" srcId="{AB93D417-2BD8-4A96-ADF5-AC2DEF17A5B1}" destId="{766977BD-225A-4769-AE90-2AB00806841D}" srcOrd="0" destOrd="0" presId="urn:microsoft.com/office/officeart/2005/8/layout/list1"/>
    <dgm:cxn modelId="{F9D6CE8C-F8C2-4C8A-B075-D69021B43162}" srcId="{AB93D417-2BD8-4A96-ADF5-AC2DEF17A5B1}" destId="{78082040-C547-405D-A5A1-40DF7F773434}" srcOrd="2" destOrd="0" parTransId="{F34FB9C1-D014-45DA-B993-9B0D4A21A408}" sibTransId="{F68442ED-CBEA-4B5D-85A9-1241078F90B3}"/>
    <dgm:cxn modelId="{642D91AE-D460-4321-A716-08D1428A1F17}" srcId="{AB93D417-2BD8-4A96-ADF5-AC2DEF17A5B1}" destId="{C75A1BAB-DCC3-46F5-84F9-6332651E7CC2}" srcOrd="1" destOrd="0" parTransId="{377BD60E-15EF-42D5-9E14-32770C989170}" sibTransId="{6F77311E-E2BC-4B9E-A32D-D94F6A5E3B72}"/>
    <dgm:cxn modelId="{216AD3BB-EEE9-4F97-A726-A18BFC8A5C84}" srcId="{AB93D417-2BD8-4A96-ADF5-AC2DEF17A5B1}" destId="{FE8EE4B3-1601-4083-8561-2B4C90239E00}" srcOrd="4" destOrd="0" parTransId="{D6C176EA-16A7-4844-8AC9-37AFA44CE312}" sibTransId="{2866CDF5-B5B5-42F4-80BC-51698254EB37}"/>
    <dgm:cxn modelId="{02394DD1-88A6-47F2-9C78-AE80EF635462}" type="presOf" srcId="{C75A1BAB-DCC3-46F5-84F9-6332651E7CC2}" destId="{3C42DFA0-FC12-42E1-AF1F-49F2BFF1CD19}" srcOrd="1" destOrd="0" presId="urn:microsoft.com/office/officeart/2005/8/layout/list1"/>
    <dgm:cxn modelId="{C4340ED6-DD80-4567-B1FC-BBEA83C54F45}" type="presOf" srcId="{731EBBF1-131D-45EA-880A-44E4B0604856}" destId="{047742AB-2926-44E8-8D03-2235537454C9}" srcOrd="0" destOrd="0" presId="urn:microsoft.com/office/officeart/2005/8/layout/list1"/>
    <dgm:cxn modelId="{D0181FE4-DB41-4462-9EC5-9E7C8277FEB7}" type="presOf" srcId="{78082040-C547-405D-A5A1-40DF7F773434}" destId="{BB2B4DAA-F6D5-4948-B040-5A54926B4235}" srcOrd="0" destOrd="0" presId="urn:microsoft.com/office/officeart/2005/8/layout/list1"/>
    <dgm:cxn modelId="{FB18D1E9-8161-413C-AC3E-F8C540A09854}" type="presOf" srcId="{731EBBF1-131D-45EA-880A-44E4B0604856}" destId="{741BEAB6-DA8E-4514-A6BC-E722817039B8}" srcOrd="1" destOrd="0" presId="urn:microsoft.com/office/officeart/2005/8/layout/list1"/>
    <dgm:cxn modelId="{46096046-C0C5-45A3-ACF3-EB1740FEECDA}" type="presParOf" srcId="{766977BD-225A-4769-AE90-2AB00806841D}" destId="{9ACF7BA8-3655-47EE-A523-EB57DFE8EC2B}" srcOrd="0" destOrd="0" presId="urn:microsoft.com/office/officeart/2005/8/layout/list1"/>
    <dgm:cxn modelId="{9ECAD52F-68EC-4C15-8A09-E9D30FACCDDF}" type="presParOf" srcId="{9ACF7BA8-3655-47EE-A523-EB57DFE8EC2B}" destId="{6C99E0A9-54EA-42C8-A4F8-488F8A5BA08F}" srcOrd="0" destOrd="0" presId="urn:microsoft.com/office/officeart/2005/8/layout/list1"/>
    <dgm:cxn modelId="{E108F794-42A0-49A5-A602-8A5D75A60910}" type="presParOf" srcId="{9ACF7BA8-3655-47EE-A523-EB57DFE8EC2B}" destId="{B6949A69-A6D7-436F-9BE8-43799611EED8}" srcOrd="1" destOrd="0" presId="urn:microsoft.com/office/officeart/2005/8/layout/list1"/>
    <dgm:cxn modelId="{C340626E-5C49-4450-9881-B04718AF2158}" type="presParOf" srcId="{766977BD-225A-4769-AE90-2AB00806841D}" destId="{E8C89954-C8DA-4794-A83C-10D1EAF08DD0}" srcOrd="1" destOrd="0" presId="urn:microsoft.com/office/officeart/2005/8/layout/list1"/>
    <dgm:cxn modelId="{C45C9CAA-EE5E-4329-9ADE-14D3C3051282}" type="presParOf" srcId="{766977BD-225A-4769-AE90-2AB00806841D}" destId="{329A30DD-773C-437D-B2C5-C43EB0FA2354}" srcOrd="2" destOrd="0" presId="urn:microsoft.com/office/officeart/2005/8/layout/list1"/>
    <dgm:cxn modelId="{D8B5E732-2738-4217-98C1-DB16B390B381}" type="presParOf" srcId="{766977BD-225A-4769-AE90-2AB00806841D}" destId="{842B7D7D-0968-4DD0-B1A4-A645130C11E4}" srcOrd="3" destOrd="0" presId="urn:microsoft.com/office/officeart/2005/8/layout/list1"/>
    <dgm:cxn modelId="{224B230C-7459-411B-8DEF-BE1CC61A8359}" type="presParOf" srcId="{766977BD-225A-4769-AE90-2AB00806841D}" destId="{168EF443-94FF-48B6-8C95-18150A2A4E91}" srcOrd="4" destOrd="0" presId="urn:microsoft.com/office/officeart/2005/8/layout/list1"/>
    <dgm:cxn modelId="{B820FC88-0074-4CB3-BDC4-E7E4EC6C7A8E}" type="presParOf" srcId="{168EF443-94FF-48B6-8C95-18150A2A4E91}" destId="{877210FA-5EFF-4459-8296-93820621AADD}" srcOrd="0" destOrd="0" presId="urn:microsoft.com/office/officeart/2005/8/layout/list1"/>
    <dgm:cxn modelId="{E0CB7076-0A42-4D3B-A1DC-56238A7CBD34}" type="presParOf" srcId="{168EF443-94FF-48B6-8C95-18150A2A4E91}" destId="{3C42DFA0-FC12-42E1-AF1F-49F2BFF1CD19}" srcOrd="1" destOrd="0" presId="urn:microsoft.com/office/officeart/2005/8/layout/list1"/>
    <dgm:cxn modelId="{A50DC95C-194B-4C9C-867D-EA969592CE49}" type="presParOf" srcId="{766977BD-225A-4769-AE90-2AB00806841D}" destId="{940C5998-0BF2-45F1-A381-5ED965CA6BC7}" srcOrd="5" destOrd="0" presId="urn:microsoft.com/office/officeart/2005/8/layout/list1"/>
    <dgm:cxn modelId="{88FE48EF-4CF5-459F-A374-E5242EC423FA}" type="presParOf" srcId="{766977BD-225A-4769-AE90-2AB00806841D}" destId="{91FACFB2-F13D-4DAC-A729-C6ED6F095CE4}" srcOrd="6" destOrd="0" presId="urn:microsoft.com/office/officeart/2005/8/layout/list1"/>
    <dgm:cxn modelId="{F234430A-8B7C-4D63-BAF4-EFCE9FDA8FF0}" type="presParOf" srcId="{766977BD-225A-4769-AE90-2AB00806841D}" destId="{CD4E95D3-2586-4E39-8A8A-1CD844F20359}" srcOrd="7" destOrd="0" presId="urn:microsoft.com/office/officeart/2005/8/layout/list1"/>
    <dgm:cxn modelId="{54AEC491-90A5-408E-9573-098CD0D94D7C}" type="presParOf" srcId="{766977BD-225A-4769-AE90-2AB00806841D}" destId="{C781BC7E-C33D-40F6-9A27-626F6850103E}" srcOrd="8" destOrd="0" presId="urn:microsoft.com/office/officeart/2005/8/layout/list1"/>
    <dgm:cxn modelId="{B2A3CFCE-29E7-4C57-B4D0-4305D5B2ED29}" type="presParOf" srcId="{C781BC7E-C33D-40F6-9A27-626F6850103E}" destId="{BB2B4DAA-F6D5-4948-B040-5A54926B4235}" srcOrd="0" destOrd="0" presId="urn:microsoft.com/office/officeart/2005/8/layout/list1"/>
    <dgm:cxn modelId="{E2AB0C5E-26B6-4C0C-908E-48073282E47C}" type="presParOf" srcId="{C781BC7E-C33D-40F6-9A27-626F6850103E}" destId="{34D0890A-63D4-4D82-88B4-113C7D308524}" srcOrd="1" destOrd="0" presId="urn:microsoft.com/office/officeart/2005/8/layout/list1"/>
    <dgm:cxn modelId="{5C53CB1C-E924-4C17-B435-BD201414F8EE}" type="presParOf" srcId="{766977BD-225A-4769-AE90-2AB00806841D}" destId="{EFE6B7AB-BC7F-463E-8467-2EAB74907DBB}" srcOrd="9" destOrd="0" presId="urn:microsoft.com/office/officeart/2005/8/layout/list1"/>
    <dgm:cxn modelId="{C21CE209-1AA2-4FA2-B623-487A526A6D99}" type="presParOf" srcId="{766977BD-225A-4769-AE90-2AB00806841D}" destId="{4AB581EE-0915-4FF2-99C4-23791B763C59}" srcOrd="10" destOrd="0" presId="urn:microsoft.com/office/officeart/2005/8/layout/list1"/>
    <dgm:cxn modelId="{972C05E2-A1CD-4E88-899C-B82181F27992}" type="presParOf" srcId="{766977BD-225A-4769-AE90-2AB00806841D}" destId="{11E37CAC-2959-4AAC-8DE4-F60A9930B576}" srcOrd="11" destOrd="0" presId="urn:microsoft.com/office/officeart/2005/8/layout/list1"/>
    <dgm:cxn modelId="{88D47969-1B7A-4124-9A82-7D182F125FA8}" type="presParOf" srcId="{766977BD-225A-4769-AE90-2AB00806841D}" destId="{87278A97-9D7F-4A4C-81B5-B07568519B0B}" srcOrd="12" destOrd="0" presId="urn:microsoft.com/office/officeart/2005/8/layout/list1"/>
    <dgm:cxn modelId="{0E8EFF3A-E5D3-44C5-A99D-65DDAC198E5A}" type="presParOf" srcId="{87278A97-9D7F-4A4C-81B5-B07568519B0B}" destId="{047742AB-2926-44E8-8D03-2235537454C9}" srcOrd="0" destOrd="0" presId="urn:microsoft.com/office/officeart/2005/8/layout/list1"/>
    <dgm:cxn modelId="{8858D4AC-262E-41F4-BE70-90C21E84C75A}" type="presParOf" srcId="{87278A97-9D7F-4A4C-81B5-B07568519B0B}" destId="{741BEAB6-DA8E-4514-A6BC-E722817039B8}" srcOrd="1" destOrd="0" presId="urn:microsoft.com/office/officeart/2005/8/layout/list1"/>
    <dgm:cxn modelId="{05EB5149-9A91-4EEA-AC86-75C12887B76B}" type="presParOf" srcId="{766977BD-225A-4769-AE90-2AB00806841D}" destId="{4B99E4EF-FC87-4A08-AF5C-04A3CD15E4A7}" srcOrd="13" destOrd="0" presId="urn:microsoft.com/office/officeart/2005/8/layout/list1"/>
    <dgm:cxn modelId="{DB6C0713-CF3C-4A85-940C-820DFDEFF6C0}" type="presParOf" srcId="{766977BD-225A-4769-AE90-2AB00806841D}" destId="{FDE95B9A-05F7-46AE-9087-13523BD7419C}" srcOrd="14" destOrd="0" presId="urn:microsoft.com/office/officeart/2005/8/layout/list1"/>
    <dgm:cxn modelId="{F47F0AE5-F236-4991-887D-77317D73B62C}" type="presParOf" srcId="{766977BD-225A-4769-AE90-2AB00806841D}" destId="{46A40B7E-54C9-473C-997C-9F7F2163CFBC}" srcOrd="15" destOrd="0" presId="urn:microsoft.com/office/officeart/2005/8/layout/list1"/>
    <dgm:cxn modelId="{E4372D3F-9F3B-4629-90B0-409BD5D699E7}" type="presParOf" srcId="{766977BD-225A-4769-AE90-2AB00806841D}" destId="{C2A0DB40-7CE3-4496-B053-CE1BEE72C803}" srcOrd="16" destOrd="0" presId="urn:microsoft.com/office/officeart/2005/8/layout/list1"/>
    <dgm:cxn modelId="{C2BBB47F-B736-47CE-9821-B98657821297}" type="presParOf" srcId="{C2A0DB40-7CE3-4496-B053-CE1BEE72C803}" destId="{1F87ED14-49D8-4CAD-8BAA-A9818B18BACF}" srcOrd="0" destOrd="0" presId="urn:microsoft.com/office/officeart/2005/8/layout/list1"/>
    <dgm:cxn modelId="{45589DD2-62F3-4616-AC85-2FB779DF01F7}" type="presParOf" srcId="{C2A0DB40-7CE3-4496-B053-CE1BEE72C803}" destId="{ACF07EBC-5AE8-4B8E-8B59-22925F6B6E3A}" srcOrd="1" destOrd="0" presId="urn:microsoft.com/office/officeart/2005/8/layout/list1"/>
    <dgm:cxn modelId="{0C10D286-233A-46F9-BB89-F528C3E6FEA5}" type="presParOf" srcId="{766977BD-225A-4769-AE90-2AB00806841D}" destId="{569707CB-32AF-45BB-BB1F-D475DAC16CD5}" srcOrd="17" destOrd="0" presId="urn:microsoft.com/office/officeart/2005/8/layout/list1"/>
    <dgm:cxn modelId="{53BDADB3-FB72-4847-992A-7594D5305784}" type="presParOf" srcId="{766977BD-225A-4769-AE90-2AB00806841D}" destId="{E0ECF809-659A-47D3-B2BB-777B9364A8D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77C19-B207-46F3-A38C-6CCB9A9728D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27F1D2-EECA-4947-A53D-B93CE4BCDF91}">
      <dgm:prSet phldrT="[Testo]"/>
      <dgm:spPr/>
      <dgm:t>
        <a:bodyPr/>
        <a:lstStyle/>
        <a:p>
          <a:r>
            <a:rPr lang="it-IT" b="1" dirty="0">
              <a:solidFill>
                <a:schemeClr val="tx2"/>
              </a:solidFill>
            </a:rPr>
            <a:t>MANAGMENT PRE OPERATORIO</a:t>
          </a:r>
          <a:endParaRPr lang="it-IT" dirty="0"/>
        </a:p>
      </dgm:t>
    </dgm:pt>
    <dgm:pt modelId="{08BCBABB-AFAA-40A2-826F-CCD4F4C74CA3}" type="parTrans" cxnId="{283BE1A8-9B56-460B-B78D-38B583258693}">
      <dgm:prSet/>
      <dgm:spPr/>
      <dgm:t>
        <a:bodyPr/>
        <a:lstStyle/>
        <a:p>
          <a:endParaRPr lang="it-IT"/>
        </a:p>
      </dgm:t>
    </dgm:pt>
    <dgm:pt modelId="{5C736F04-6A6C-4643-9B0E-603B144E04CC}" type="sibTrans" cxnId="{283BE1A8-9B56-460B-B78D-38B583258693}">
      <dgm:prSet/>
      <dgm:spPr/>
      <dgm:t>
        <a:bodyPr/>
        <a:lstStyle/>
        <a:p>
          <a:endParaRPr lang="it-IT"/>
        </a:p>
      </dgm:t>
    </dgm:pt>
    <dgm:pt modelId="{AC889E7C-E1F2-4DC7-AF7E-33C88566934F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rgbClr val="F3703A"/>
              </a:solidFill>
            </a:rPr>
            <a:t>Istruire il paziente affinché modifichi le abitudini alimentari nel post operatorio</a:t>
          </a:r>
        </a:p>
      </dgm:t>
    </dgm:pt>
    <dgm:pt modelId="{7CB7ABE9-BEF0-4086-8EF3-1C8DBFEE4B4F}" type="parTrans" cxnId="{711A93A9-EA29-425A-A7FB-57CDA45CAA41}">
      <dgm:prSet/>
      <dgm:spPr/>
      <dgm:t>
        <a:bodyPr/>
        <a:lstStyle/>
        <a:p>
          <a:endParaRPr lang="it-IT"/>
        </a:p>
      </dgm:t>
    </dgm:pt>
    <dgm:pt modelId="{FEF22D4D-CF85-4E89-A1CF-3915DF11ED09}" type="sibTrans" cxnId="{711A93A9-EA29-425A-A7FB-57CDA45CAA41}">
      <dgm:prSet/>
      <dgm:spPr/>
      <dgm:t>
        <a:bodyPr/>
        <a:lstStyle/>
        <a:p>
          <a:endParaRPr lang="it-IT"/>
        </a:p>
      </dgm:t>
    </dgm:pt>
    <dgm:pt modelId="{2F5581A9-98EC-4A9B-8168-B78BAE6F9C58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chemeClr val="tx2"/>
              </a:solidFill>
            </a:rPr>
            <a:t>Adeguata idratazione</a:t>
          </a:r>
        </a:p>
      </dgm:t>
    </dgm:pt>
    <dgm:pt modelId="{667781EC-6E7C-4041-AB70-803D16D6E842}" type="parTrans" cxnId="{0757AFB5-31DA-41E2-B1C4-682371434D4F}">
      <dgm:prSet/>
      <dgm:spPr/>
      <dgm:t>
        <a:bodyPr/>
        <a:lstStyle/>
        <a:p>
          <a:endParaRPr lang="it-IT"/>
        </a:p>
      </dgm:t>
    </dgm:pt>
    <dgm:pt modelId="{D2619ECB-9E8F-4F0A-9281-0266A7470C5A}" type="sibTrans" cxnId="{0757AFB5-31DA-41E2-B1C4-682371434D4F}">
      <dgm:prSet/>
      <dgm:spPr/>
      <dgm:t>
        <a:bodyPr/>
        <a:lstStyle/>
        <a:p>
          <a:endParaRPr lang="it-IT"/>
        </a:p>
      </dgm:t>
    </dgm:pt>
    <dgm:pt modelId="{A0D3D376-45DE-40AB-BFB6-1ACD71BEEC8C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rgbClr val="F3703A"/>
              </a:solidFill>
            </a:rPr>
            <a:t>Pianificazione dei pasti</a:t>
          </a:r>
        </a:p>
      </dgm:t>
    </dgm:pt>
    <dgm:pt modelId="{9CCE4C11-5504-460B-B827-5E4E46CC7BF9}" type="parTrans" cxnId="{7A7CBC50-90EF-4AAF-9F67-741C533C0529}">
      <dgm:prSet/>
      <dgm:spPr/>
      <dgm:t>
        <a:bodyPr/>
        <a:lstStyle/>
        <a:p>
          <a:endParaRPr lang="it-IT"/>
        </a:p>
      </dgm:t>
    </dgm:pt>
    <dgm:pt modelId="{22A6B44F-979E-4E5C-848D-8B86E65000A8}" type="sibTrans" cxnId="{7A7CBC50-90EF-4AAF-9F67-741C533C0529}">
      <dgm:prSet/>
      <dgm:spPr/>
      <dgm:t>
        <a:bodyPr/>
        <a:lstStyle/>
        <a:p>
          <a:endParaRPr lang="it-IT"/>
        </a:p>
      </dgm:t>
    </dgm:pt>
    <dgm:pt modelId="{2EB37628-B336-45AE-8D0B-23F045CEDC4E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chemeClr val="tx2"/>
              </a:solidFill>
            </a:rPr>
            <a:t>Progressione nella consistenza  dei cibi</a:t>
          </a:r>
        </a:p>
      </dgm:t>
    </dgm:pt>
    <dgm:pt modelId="{918A9A0A-96FD-4057-BB0C-220A4CDCC92C}" type="parTrans" cxnId="{A2DE7A08-D1D6-4356-9E78-F69D8B1FD8A8}">
      <dgm:prSet/>
      <dgm:spPr/>
      <dgm:t>
        <a:bodyPr/>
        <a:lstStyle/>
        <a:p>
          <a:endParaRPr lang="it-IT"/>
        </a:p>
      </dgm:t>
    </dgm:pt>
    <dgm:pt modelId="{98FC71AA-B8FF-4703-A087-E31F8E4AB673}" type="sibTrans" cxnId="{A2DE7A08-D1D6-4356-9E78-F69D8B1FD8A8}">
      <dgm:prSet/>
      <dgm:spPr/>
      <dgm:t>
        <a:bodyPr/>
        <a:lstStyle/>
        <a:p>
          <a:endParaRPr lang="it-IT"/>
        </a:p>
      </dgm:t>
    </dgm:pt>
    <dgm:pt modelId="{9A798E72-94AE-4BA7-B327-9ED60259DF34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rgbClr val="F3703A"/>
              </a:solidFill>
            </a:rPr>
            <a:t>Appropriato </a:t>
          </a:r>
          <a:r>
            <a:rPr lang="it-IT" dirty="0" err="1">
              <a:solidFill>
                <a:srgbClr val="F3703A"/>
              </a:solidFill>
            </a:rPr>
            <a:t>intake</a:t>
          </a:r>
          <a:endParaRPr lang="it-IT" dirty="0">
            <a:solidFill>
              <a:srgbClr val="F3703A"/>
            </a:solidFill>
          </a:endParaRPr>
        </a:p>
      </dgm:t>
    </dgm:pt>
    <dgm:pt modelId="{11ABD640-4A47-4A72-8208-85A582589DA1}" type="parTrans" cxnId="{FB7A412C-5F92-4EEF-A580-D37C8BC4E59F}">
      <dgm:prSet/>
      <dgm:spPr/>
      <dgm:t>
        <a:bodyPr/>
        <a:lstStyle/>
        <a:p>
          <a:endParaRPr lang="it-IT"/>
        </a:p>
      </dgm:t>
    </dgm:pt>
    <dgm:pt modelId="{811D4C55-8388-450F-80FD-2D5C388E476D}" type="sibTrans" cxnId="{FB7A412C-5F92-4EEF-A580-D37C8BC4E59F}">
      <dgm:prSet/>
      <dgm:spPr/>
      <dgm:t>
        <a:bodyPr/>
        <a:lstStyle/>
        <a:p>
          <a:endParaRPr lang="it-IT"/>
        </a:p>
      </dgm:t>
    </dgm:pt>
    <dgm:pt modelId="{92A8CCE1-A486-4745-9774-C43B3283F14C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chemeClr val="tx2"/>
              </a:solidFill>
            </a:rPr>
            <a:t>Possibile recupero del peso</a:t>
          </a:r>
        </a:p>
      </dgm:t>
    </dgm:pt>
    <dgm:pt modelId="{3F73D6B1-0D45-4B09-B1DF-D7A2D4512FA7}" type="parTrans" cxnId="{7F489E90-1010-49EC-9939-F8EEA3343001}">
      <dgm:prSet/>
      <dgm:spPr/>
      <dgm:t>
        <a:bodyPr/>
        <a:lstStyle/>
        <a:p>
          <a:endParaRPr lang="it-IT"/>
        </a:p>
      </dgm:t>
    </dgm:pt>
    <dgm:pt modelId="{C51FE8F7-360C-4DA6-8DDB-92AB9005BC90}" type="sibTrans" cxnId="{7F489E90-1010-49EC-9939-F8EEA3343001}">
      <dgm:prSet/>
      <dgm:spPr/>
      <dgm:t>
        <a:bodyPr/>
        <a:lstStyle/>
        <a:p>
          <a:endParaRPr lang="it-IT"/>
        </a:p>
      </dgm:t>
    </dgm:pt>
    <dgm:pt modelId="{168E78D7-2BCE-4CFF-805F-E52AF65C936B}">
      <dgm:prSet phldrT="[Tes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dirty="0">
              <a:solidFill>
                <a:srgbClr val="F3703A"/>
              </a:solidFill>
            </a:rPr>
            <a:t>Restrizione alcool</a:t>
          </a:r>
        </a:p>
      </dgm:t>
    </dgm:pt>
    <dgm:pt modelId="{5120E621-C1A7-490E-A392-53B0594746D2}" type="parTrans" cxnId="{B3D78461-4222-49DB-9B94-A727E247F67E}">
      <dgm:prSet/>
      <dgm:spPr/>
      <dgm:t>
        <a:bodyPr/>
        <a:lstStyle/>
        <a:p>
          <a:endParaRPr lang="it-IT"/>
        </a:p>
      </dgm:t>
    </dgm:pt>
    <dgm:pt modelId="{0B7C540E-F773-4363-93A4-E2C429656CE7}" type="sibTrans" cxnId="{B3D78461-4222-49DB-9B94-A727E247F67E}">
      <dgm:prSet/>
      <dgm:spPr/>
      <dgm:t>
        <a:bodyPr/>
        <a:lstStyle/>
        <a:p>
          <a:endParaRPr lang="it-IT"/>
        </a:p>
      </dgm:t>
    </dgm:pt>
    <dgm:pt modelId="{83BF20B3-8BCD-45EB-A3C7-E1C640FD65DA}" type="pres">
      <dgm:prSet presAssocID="{B7C77C19-B207-46F3-A38C-6CCB9A9728D4}" presName="vert0" presStyleCnt="0">
        <dgm:presLayoutVars>
          <dgm:dir/>
          <dgm:animOne val="branch"/>
          <dgm:animLvl val="lvl"/>
        </dgm:presLayoutVars>
      </dgm:prSet>
      <dgm:spPr/>
    </dgm:pt>
    <dgm:pt modelId="{9CA0DBD4-B097-4369-9D28-A86C2F9D05AF}" type="pres">
      <dgm:prSet presAssocID="{D327F1D2-EECA-4947-A53D-B93CE4BCDF91}" presName="thickLine" presStyleLbl="alignNode1" presStyleIdx="0" presStyleCnt="1"/>
      <dgm:spPr/>
    </dgm:pt>
    <dgm:pt modelId="{0AB71903-CCC2-439C-8F71-DC1262A9D672}" type="pres">
      <dgm:prSet presAssocID="{D327F1D2-EECA-4947-A53D-B93CE4BCDF91}" presName="horz1" presStyleCnt="0"/>
      <dgm:spPr/>
    </dgm:pt>
    <dgm:pt modelId="{9B068736-DDA6-4380-9ECB-2BE795492041}" type="pres">
      <dgm:prSet presAssocID="{D327F1D2-EECA-4947-A53D-B93CE4BCDF91}" presName="tx1" presStyleLbl="revTx" presStyleIdx="0" presStyleCnt="8"/>
      <dgm:spPr/>
    </dgm:pt>
    <dgm:pt modelId="{49AB948D-E524-4EE4-8348-7A164E61087C}" type="pres">
      <dgm:prSet presAssocID="{D327F1D2-EECA-4947-A53D-B93CE4BCDF91}" presName="vert1" presStyleCnt="0"/>
      <dgm:spPr/>
    </dgm:pt>
    <dgm:pt modelId="{4432AF46-F86F-402F-A4A5-B62983E579FC}" type="pres">
      <dgm:prSet presAssocID="{AC889E7C-E1F2-4DC7-AF7E-33C88566934F}" presName="vertSpace2a" presStyleCnt="0"/>
      <dgm:spPr/>
    </dgm:pt>
    <dgm:pt modelId="{B79AA8FD-8181-49A4-AE1C-9DF18747A317}" type="pres">
      <dgm:prSet presAssocID="{AC889E7C-E1F2-4DC7-AF7E-33C88566934F}" presName="horz2" presStyleCnt="0"/>
      <dgm:spPr/>
    </dgm:pt>
    <dgm:pt modelId="{099135D9-7946-42F3-85D0-19F85AFF365C}" type="pres">
      <dgm:prSet presAssocID="{AC889E7C-E1F2-4DC7-AF7E-33C88566934F}" presName="horzSpace2" presStyleCnt="0"/>
      <dgm:spPr/>
    </dgm:pt>
    <dgm:pt modelId="{B6F9C194-66F9-4C54-B5AF-5ABE49E4F1A0}" type="pres">
      <dgm:prSet presAssocID="{AC889E7C-E1F2-4DC7-AF7E-33C88566934F}" presName="tx2" presStyleLbl="revTx" presStyleIdx="1" presStyleCnt="8"/>
      <dgm:spPr/>
    </dgm:pt>
    <dgm:pt modelId="{8232CBE9-D3E0-48DF-A113-5B6AD94087D5}" type="pres">
      <dgm:prSet presAssocID="{AC889E7C-E1F2-4DC7-AF7E-33C88566934F}" presName="vert2" presStyleCnt="0"/>
      <dgm:spPr/>
    </dgm:pt>
    <dgm:pt modelId="{2D85BD98-857E-4EE2-8CB9-7B21B1335D0E}" type="pres">
      <dgm:prSet presAssocID="{AC889E7C-E1F2-4DC7-AF7E-33C88566934F}" presName="thinLine2b" presStyleLbl="callout" presStyleIdx="0" presStyleCnt="7"/>
      <dgm:spPr/>
    </dgm:pt>
    <dgm:pt modelId="{5EDC794F-D4B2-4009-AA0A-2C47876E58FB}" type="pres">
      <dgm:prSet presAssocID="{AC889E7C-E1F2-4DC7-AF7E-33C88566934F}" presName="vertSpace2b" presStyleCnt="0"/>
      <dgm:spPr/>
    </dgm:pt>
    <dgm:pt modelId="{87263098-25F4-4E4E-877B-85A0F4F606E4}" type="pres">
      <dgm:prSet presAssocID="{2F5581A9-98EC-4A9B-8168-B78BAE6F9C58}" presName="horz2" presStyleCnt="0"/>
      <dgm:spPr/>
    </dgm:pt>
    <dgm:pt modelId="{4D4AAE3F-36CD-4BF8-8470-9CBF26CC9524}" type="pres">
      <dgm:prSet presAssocID="{2F5581A9-98EC-4A9B-8168-B78BAE6F9C58}" presName="horzSpace2" presStyleCnt="0"/>
      <dgm:spPr/>
    </dgm:pt>
    <dgm:pt modelId="{30FE3164-DA05-4C8D-90BA-B0680B296121}" type="pres">
      <dgm:prSet presAssocID="{2F5581A9-98EC-4A9B-8168-B78BAE6F9C58}" presName="tx2" presStyleLbl="revTx" presStyleIdx="2" presStyleCnt="8"/>
      <dgm:spPr/>
    </dgm:pt>
    <dgm:pt modelId="{DCADE130-8653-493C-B558-A0CDE390AF55}" type="pres">
      <dgm:prSet presAssocID="{2F5581A9-98EC-4A9B-8168-B78BAE6F9C58}" presName="vert2" presStyleCnt="0"/>
      <dgm:spPr/>
    </dgm:pt>
    <dgm:pt modelId="{68DF6E48-683B-40A7-B940-19C4B6DE5CD8}" type="pres">
      <dgm:prSet presAssocID="{2F5581A9-98EC-4A9B-8168-B78BAE6F9C58}" presName="thinLine2b" presStyleLbl="callout" presStyleIdx="1" presStyleCnt="7"/>
      <dgm:spPr/>
    </dgm:pt>
    <dgm:pt modelId="{BF74AC7D-0799-4CB5-A968-D4C92227E590}" type="pres">
      <dgm:prSet presAssocID="{2F5581A9-98EC-4A9B-8168-B78BAE6F9C58}" presName="vertSpace2b" presStyleCnt="0"/>
      <dgm:spPr/>
    </dgm:pt>
    <dgm:pt modelId="{6CA89DB5-3D1D-4601-8D9E-1EDF363CDE00}" type="pres">
      <dgm:prSet presAssocID="{A0D3D376-45DE-40AB-BFB6-1ACD71BEEC8C}" presName="horz2" presStyleCnt="0"/>
      <dgm:spPr/>
    </dgm:pt>
    <dgm:pt modelId="{EDF4EE89-8BAE-4A43-A717-73BB36767E19}" type="pres">
      <dgm:prSet presAssocID="{A0D3D376-45DE-40AB-BFB6-1ACD71BEEC8C}" presName="horzSpace2" presStyleCnt="0"/>
      <dgm:spPr/>
    </dgm:pt>
    <dgm:pt modelId="{5ADF3CFA-3139-49FF-93D3-BDD370F9B12C}" type="pres">
      <dgm:prSet presAssocID="{A0D3D376-45DE-40AB-BFB6-1ACD71BEEC8C}" presName="tx2" presStyleLbl="revTx" presStyleIdx="3" presStyleCnt="8"/>
      <dgm:spPr/>
    </dgm:pt>
    <dgm:pt modelId="{D1B31A62-13AC-4A60-9D8F-1966825D778F}" type="pres">
      <dgm:prSet presAssocID="{A0D3D376-45DE-40AB-BFB6-1ACD71BEEC8C}" presName="vert2" presStyleCnt="0"/>
      <dgm:spPr/>
    </dgm:pt>
    <dgm:pt modelId="{8D29F12E-306E-4CC3-A34B-333C98718F23}" type="pres">
      <dgm:prSet presAssocID="{A0D3D376-45DE-40AB-BFB6-1ACD71BEEC8C}" presName="thinLine2b" presStyleLbl="callout" presStyleIdx="2" presStyleCnt="7"/>
      <dgm:spPr/>
    </dgm:pt>
    <dgm:pt modelId="{83488B3A-9FD3-4162-B130-87E8AD3CC0FC}" type="pres">
      <dgm:prSet presAssocID="{A0D3D376-45DE-40AB-BFB6-1ACD71BEEC8C}" presName="vertSpace2b" presStyleCnt="0"/>
      <dgm:spPr/>
    </dgm:pt>
    <dgm:pt modelId="{B1996E2F-62F6-42DB-B6DB-47CEAA7ED6C8}" type="pres">
      <dgm:prSet presAssocID="{2EB37628-B336-45AE-8D0B-23F045CEDC4E}" presName="horz2" presStyleCnt="0"/>
      <dgm:spPr/>
    </dgm:pt>
    <dgm:pt modelId="{B39A4F57-1B48-4D7E-BBCF-204D7821D589}" type="pres">
      <dgm:prSet presAssocID="{2EB37628-B336-45AE-8D0B-23F045CEDC4E}" presName="horzSpace2" presStyleCnt="0"/>
      <dgm:spPr/>
    </dgm:pt>
    <dgm:pt modelId="{37A8FE37-E954-47B5-9B6E-3D1E18004858}" type="pres">
      <dgm:prSet presAssocID="{2EB37628-B336-45AE-8D0B-23F045CEDC4E}" presName="tx2" presStyleLbl="revTx" presStyleIdx="4" presStyleCnt="8"/>
      <dgm:spPr/>
    </dgm:pt>
    <dgm:pt modelId="{610CC02F-0B9D-4A42-9E20-E1BEB5BFEF87}" type="pres">
      <dgm:prSet presAssocID="{2EB37628-B336-45AE-8D0B-23F045CEDC4E}" presName="vert2" presStyleCnt="0"/>
      <dgm:spPr/>
    </dgm:pt>
    <dgm:pt modelId="{09FDD848-41C7-45F0-A2DA-7D36E36E13CB}" type="pres">
      <dgm:prSet presAssocID="{2EB37628-B336-45AE-8D0B-23F045CEDC4E}" presName="thinLine2b" presStyleLbl="callout" presStyleIdx="3" presStyleCnt="7"/>
      <dgm:spPr/>
    </dgm:pt>
    <dgm:pt modelId="{7D2C04EA-5F39-416F-8218-1DDDB7C23672}" type="pres">
      <dgm:prSet presAssocID="{2EB37628-B336-45AE-8D0B-23F045CEDC4E}" presName="vertSpace2b" presStyleCnt="0"/>
      <dgm:spPr/>
    </dgm:pt>
    <dgm:pt modelId="{23F04820-C5DC-4AD0-9C60-6FFCE66F8839}" type="pres">
      <dgm:prSet presAssocID="{9A798E72-94AE-4BA7-B327-9ED60259DF34}" presName="horz2" presStyleCnt="0"/>
      <dgm:spPr/>
    </dgm:pt>
    <dgm:pt modelId="{21DC9D93-22BA-40ED-A2AF-6C0A4EC0BEBE}" type="pres">
      <dgm:prSet presAssocID="{9A798E72-94AE-4BA7-B327-9ED60259DF34}" presName="horzSpace2" presStyleCnt="0"/>
      <dgm:spPr/>
    </dgm:pt>
    <dgm:pt modelId="{7D2B6045-B5AE-47C6-B181-E82B3BA6AE3F}" type="pres">
      <dgm:prSet presAssocID="{9A798E72-94AE-4BA7-B327-9ED60259DF34}" presName="tx2" presStyleLbl="revTx" presStyleIdx="5" presStyleCnt="8"/>
      <dgm:spPr/>
    </dgm:pt>
    <dgm:pt modelId="{5AEE2D48-2848-4640-9FEE-BE96A64C1332}" type="pres">
      <dgm:prSet presAssocID="{9A798E72-94AE-4BA7-B327-9ED60259DF34}" presName="vert2" presStyleCnt="0"/>
      <dgm:spPr/>
    </dgm:pt>
    <dgm:pt modelId="{5A45DA8C-497D-4126-A992-EB30EC4CF9C9}" type="pres">
      <dgm:prSet presAssocID="{9A798E72-94AE-4BA7-B327-9ED60259DF34}" presName="thinLine2b" presStyleLbl="callout" presStyleIdx="4" presStyleCnt="7"/>
      <dgm:spPr/>
    </dgm:pt>
    <dgm:pt modelId="{F9634156-E0DB-4447-A8E5-E8FA049F9B28}" type="pres">
      <dgm:prSet presAssocID="{9A798E72-94AE-4BA7-B327-9ED60259DF34}" presName="vertSpace2b" presStyleCnt="0"/>
      <dgm:spPr/>
    </dgm:pt>
    <dgm:pt modelId="{0002D318-FA72-48FB-83A3-2A45DE32C826}" type="pres">
      <dgm:prSet presAssocID="{92A8CCE1-A486-4745-9774-C43B3283F14C}" presName="horz2" presStyleCnt="0"/>
      <dgm:spPr/>
    </dgm:pt>
    <dgm:pt modelId="{DB119BEB-EF48-4B00-A6FE-2FB26434D078}" type="pres">
      <dgm:prSet presAssocID="{92A8CCE1-A486-4745-9774-C43B3283F14C}" presName="horzSpace2" presStyleCnt="0"/>
      <dgm:spPr/>
    </dgm:pt>
    <dgm:pt modelId="{5B6693EC-248D-4268-A188-E9693E3C0E80}" type="pres">
      <dgm:prSet presAssocID="{92A8CCE1-A486-4745-9774-C43B3283F14C}" presName="tx2" presStyleLbl="revTx" presStyleIdx="6" presStyleCnt="8"/>
      <dgm:spPr/>
    </dgm:pt>
    <dgm:pt modelId="{21E6EFC4-F73F-42CA-87D0-6857F8ACF3F8}" type="pres">
      <dgm:prSet presAssocID="{92A8CCE1-A486-4745-9774-C43B3283F14C}" presName="vert2" presStyleCnt="0"/>
      <dgm:spPr/>
    </dgm:pt>
    <dgm:pt modelId="{62BC847F-8741-414D-AF7A-DBE53AF9D418}" type="pres">
      <dgm:prSet presAssocID="{92A8CCE1-A486-4745-9774-C43B3283F14C}" presName="thinLine2b" presStyleLbl="callout" presStyleIdx="5" presStyleCnt="7"/>
      <dgm:spPr/>
    </dgm:pt>
    <dgm:pt modelId="{1B2B82DE-196A-4CAA-883F-BB0BD71B7DEB}" type="pres">
      <dgm:prSet presAssocID="{92A8CCE1-A486-4745-9774-C43B3283F14C}" presName="vertSpace2b" presStyleCnt="0"/>
      <dgm:spPr/>
    </dgm:pt>
    <dgm:pt modelId="{8460EF89-3F25-4FCB-B672-6E55FFEC1913}" type="pres">
      <dgm:prSet presAssocID="{168E78D7-2BCE-4CFF-805F-E52AF65C936B}" presName="horz2" presStyleCnt="0"/>
      <dgm:spPr/>
    </dgm:pt>
    <dgm:pt modelId="{4E60EC15-BAE4-46AB-950C-A765BC02D836}" type="pres">
      <dgm:prSet presAssocID="{168E78D7-2BCE-4CFF-805F-E52AF65C936B}" presName="horzSpace2" presStyleCnt="0"/>
      <dgm:spPr/>
    </dgm:pt>
    <dgm:pt modelId="{C8E94A11-DABD-4844-8CE1-1007DD16F6CE}" type="pres">
      <dgm:prSet presAssocID="{168E78D7-2BCE-4CFF-805F-E52AF65C936B}" presName="tx2" presStyleLbl="revTx" presStyleIdx="7" presStyleCnt="8"/>
      <dgm:spPr/>
    </dgm:pt>
    <dgm:pt modelId="{C268672E-ED62-4E50-802E-D0E8C25B9890}" type="pres">
      <dgm:prSet presAssocID="{168E78D7-2BCE-4CFF-805F-E52AF65C936B}" presName="vert2" presStyleCnt="0"/>
      <dgm:spPr/>
    </dgm:pt>
    <dgm:pt modelId="{D8CC2267-F39D-48BD-A4E7-B33C861920BD}" type="pres">
      <dgm:prSet presAssocID="{168E78D7-2BCE-4CFF-805F-E52AF65C936B}" presName="thinLine2b" presStyleLbl="callout" presStyleIdx="6" presStyleCnt="7"/>
      <dgm:spPr/>
    </dgm:pt>
    <dgm:pt modelId="{BDC49C27-B34D-406F-AD87-11908E55015E}" type="pres">
      <dgm:prSet presAssocID="{168E78D7-2BCE-4CFF-805F-E52AF65C936B}" presName="vertSpace2b" presStyleCnt="0"/>
      <dgm:spPr/>
    </dgm:pt>
  </dgm:ptLst>
  <dgm:cxnLst>
    <dgm:cxn modelId="{A2DE7A08-D1D6-4356-9E78-F69D8B1FD8A8}" srcId="{D327F1D2-EECA-4947-A53D-B93CE4BCDF91}" destId="{2EB37628-B336-45AE-8D0B-23F045CEDC4E}" srcOrd="3" destOrd="0" parTransId="{918A9A0A-96FD-4057-BB0C-220A4CDCC92C}" sibTransId="{98FC71AA-B8FF-4703-A087-E31F8E4AB673}"/>
    <dgm:cxn modelId="{FB7A412C-5F92-4EEF-A580-D37C8BC4E59F}" srcId="{D327F1D2-EECA-4947-A53D-B93CE4BCDF91}" destId="{9A798E72-94AE-4BA7-B327-9ED60259DF34}" srcOrd="4" destOrd="0" parTransId="{11ABD640-4A47-4A72-8208-85A582589DA1}" sibTransId="{811D4C55-8388-450F-80FD-2D5C388E476D}"/>
    <dgm:cxn modelId="{B006B237-4077-40BE-BBB2-B30E9E531F1E}" type="presOf" srcId="{2EB37628-B336-45AE-8D0B-23F045CEDC4E}" destId="{37A8FE37-E954-47B5-9B6E-3D1E18004858}" srcOrd="0" destOrd="0" presId="urn:microsoft.com/office/officeart/2008/layout/LinedList"/>
    <dgm:cxn modelId="{9FAABE5D-5EA0-4356-913B-8CA2E78F1B27}" type="presOf" srcId="{B7C77C19-B207-46F3-A38C-6CCB9A9728D4}" destId="{83BF20B3-8BCD-45EB-A3C7-E1C640FD65DA}" srcOrd="0" destOrd="0" presId="urn:microsoft.com/office/officeart/2008/layout/LinedList"/>
    <dgm:cxn modelId="{B3D78461-4222-49DB-9B94-A727E247F67E}" srcId="{D327F1D2-EECA-4947-A53D-B93CE4BCDF91}" destId="{168E78D7-2BCE-4CFF-805F-E52AF65C936B}" srcOrd="6" destOrd="0" parTransId="{5120E621-C1A7-490E-A392-53B0594746D2}" sibTransId="{0B7C540E-F773-4363-93A4-E2C429656CE7}"/>
    <dgm:cxn modelId="{7B470F6C-1977-450A-B1FF-7D8BD8F0A212}" type="presOf" srcId="{2F5581A9-98EC-4A9B-8168-B78BAE6F9C58}" destId="{30FE3164-DA05-4C8D-90BA-B0680B296121}" srcOrd="0" destOrd="0" presId="urn:microsoft.com/office/officeart/2008/layout/LinedList"/>
    <dgm:cxn modelId="{7A7CBC50-90EF-4AAF-9F67-741C533C0529}" srcId="{D327F1D2-EECA-4947-A53D-B93CE4BCDF91}" destId="{A0D3D376-45DE-40AB-BFB6-1ACD71BEEC8C}" srcOrd="2" destOrd="0" parTransId="{9CCE4C11-5504-460B-B827-5E4E46CC7BF9}" sibTransId="{22A6B44F-979E-4E5C-848D-8B86E65000A8}"/>
    <dgm:cxn modelId="{8218CB7C-99A2-439A-9D5E-781E2756BDD7}" type="presOf" srcId="{9A798E72-94AE-4BA7-B327-9ED60259DF34}" destId="{7D2B6045-B5AE-47C6-B181-E82B3BA6AE3F}" srcOrd="0" destOrd="0" presId="urn:microsoft.com/office/officeart/2008/layout/LinedList"/>
    <dgm:cxn modelId="{CFC17B8E-EF50-4A3D-848E-9A7020030FBF}" type="presOf" srcId="{AC889E7C-E1F2-4DC7-AF7E-33C88566934F}" destId="{B6F9C194-66F9-4C54-B5AF-5ABE49E4F1A0}" srcOrd="0" destOrd="0" presId="urn:microsoft.com/office/officeart/2008/layout/LinedList"/>
    <dgm:cxn modelId="{7F489E90-1010-49EC-9939-F8EEA3343001}" srcId="{D327F1D2-EECA-4947-A53D-B93CE4BCDF91}" destId="{92A8CCE1-A486-4745-9774-C43B3283F14C}" srcOrd="5" destOrd="0" parTransId="{3F73D6B1-0D45-4B09-B1DF-D7A2D4512FA7}" sibTransId="{C51FE8F7-360C-4DA6-8DDB-92AB9005BC90}"/>
    <dgm:cxn modelId="{F8CA2593-D628-4D4C-9A70-8EA5AE6F4EC2}" type="presOf" srcId="{D327F1D2-EECA-4947-A53D-B93CE4BCDF91}" destId="{9B068736-DDA6-4380-9ECB-2BE795492041}" srcOrd="0" destOrd="0" presId="urn:microsoft.com/office/officeart/2008/layout/LinedList"/>
    <dgm:cxn modelId="{283BE1A8-9B56-460B-B78D-38B583258693}" srcId="{B7C77C19-B207-46F3-A38C-6CCB9A9728D4}" destId="{D327F1D2-EECA-4947-A53D-B93CE4BCDF91}" srcOrd="0" destOrd="0" parTransId="{08BCBABB-AFAA-40A2-826F-CCD4F4C74CA3}" sibTransId="{5C736F04-6A6C-4643-9B0E-603B144E04CC}"/>
    <dgm:cxn modelId="{711A93A9-EA29-425A-A7FB-57CDA45CAA41}" srcId="{D327F1D2-EECA-4947-A53D-B93CE4BCDF91}" destId="{AC889E7C-E1F2-4DC7-AF7E-33C88566934F}" srcOrd="0" destOrd="0" parTransId="{7CB7ABE9-BEF0-4086-8EF3-1C8DBFEE4B4F}" sibTransId="{FEF22D4D-CF85-4E89-A1CF-3915DF11ED09}"/>
    <dgm:cxn modelId="{5AA5A6B3-00A5-43A4-A7ED-17D1A032FB8F}" type="presOf" srcId="{92A8CCE1-A486-4745-9774-C43B3283F14C}" destId="{5B6693EC-248D-4268-A188-E9693E3C0E80}" srcOrd="0" destOrd="0" presId="urn:microsoft.com/office/officeart/2008/layout/LinedList"/>
    <dgm:cxn modelId="{0757AFB5-31DA-41E2-B1C4-682371434D4F}" srcId="{D327F1D2-EECA-4947-A53D-B93CE4BCDF91}" destId="{2F5581A9-98EC-4A9B-8168-B78BAE6F9C58}" srcOrd="1" destOrd="0" parTransId="{667781EC-6E7C-4041-AB70-803D16D6E842}" sibTransId="{D2619ECB-9E8F-4F0A-9281-0266A7470C5A}"/>
    <dgm:cxn modelId="{555FC9CE-39D7-446A-8844-17E6755BE0A7}" type="presOf" srcId="{A0D3D376-45DE-40AB-BFB6-1ACD71BEEC8C}" destId="{5ADF3CFA-3139-49FF-93D3-BDD370F9B12C}" srcOrd="0" destOrd="0" presId="urn:microsoft.com/office/officeart/2008/layout/LinedList"/>
    <dgm:cxn modelId="{87B1FFD1-2DC1-4F40-B85A-D4000A538343}" type="presOf" srcId="{168E78D7-2BCE-4CFF-805F-E52AF65C936B}" destId="{C8E94A11-DABD-4844-8CE1-1007DD16F6CE}" srcOrd="0" destOrd="0" presId="urn:microsoft.com/office/officeart/2008/layout/LinedList"/>
    <dgm:cxn modelId="{D12107DA-949C-4967-A86F-19DE3A8AAE8A}" type="presParOf" srcId="{83BF20B3-8BCD-45EB-A3C7-E1C640FD65DA}" destId="{9CA0DBD4-B097-4369-9D28-A86C2F9D05AF}" srcOrd="0" destOrd="0" presId="urn:microsoft.com/office/officeart/2008/layout/LinedList"/>
    <dgm:cxn modelId="{6AFB4746-6954-4C8F-BF04-B2E2CE62C29B}" type="presParOf" srcId="{83BF20B3-8BCD-45EB-A3C7-E1C640FD65DA}" destId="{0AB71903-CCC2-439C-8F71-DC1262A9D672}" srcOrd="1" destOrd="0" presId="urn:microsoft.com/office/officeart/2008/layout/LinedList"/>
    <dgm:cxn modelId="{24D5DAE6-D5BE-4162-816C-91F0CCD69FE7}" type="presParOf" srcId="{0AB71903-CCC2-439C-8F71-DC1262A9D672}" destId="{9B068736-DDA6-4380-9ECB-2BE795492041}" srcOrd="0" destOrd="0" presId="urn:microsoft.com/office/officeart/2008/layout/LinedList"/>
    <dgm:cxn modelId="{207D0B65-BDD0-4D7C-96E5-A4E60D242C3B}" type="presParOf" srcId="{0AB71903-CCC2-439C-8F71-DC1262A9D672}" destId="{49AB948D-E524-4EE4-8348-7A164E61087C}" srcOrd="1" destOrd="0" presId="urn:microsoft.com/office/officeart/2008/layout/LinedList"/>
    <dgm:cxn modelId="{1F61FCA2-62EF-4317-A149-E491D7C01310}" type="presParOf" srcId="{49AB948D-E524-4EE4-8348-7A164E61087C}" destId="{4432AF46-F86F-402F-A4A5-B62983E579FC}" srcOrd="0" destOrd="0" presId="urn:microsoft.com/office/officeart/2008/layout/LinedList"/>
    <dgm:cxn modelId="{53B4AA9F-3D5C-4FF7-8C46-092C826204F3}" type="presParOf" srcId="{49AB948D-E524-4EE4-8348-7A164E61087C}" destId="{B79AA8FD-8181-49A4-AE1C-9DF18747A317}" srcOrd="1" destOrd="0" presId="urn:microsoft.com/office/officeart/2008/layout/LinedList"/>
    <dgm:cxn modelId="{2F4F2649-AC37-495A-87C6-465D6B7EB79E}" type="presParOf" srcId="{B79AA8FD-8181-49A4-AE1C-9DF18747A317}" destId="{099135D9-7946-42F3-85D0-19F85AFF365C}" srcOrd="0" destOrd="0" presId="urn:microsoft.com/office/officeart/2008/layout/LinedList"/>
    <dgm:cxn modelId="{B76C2BBD-1710-42A1-B223-6F05C6E27878}" type="presParOf" srcId="{B79AA8FD-8181-49A4-AE1C-9DF18747A317}" destId="{B6F9C194-66F9-4C54-B5AF-5ABE49E4F1A0}" srcOrd="1" destOrd="0" presId="urn:microsoft.com/office/officeart/2008/layout/LinedList"/>
    <dgm:cxn modelId="{8797C0BE-E0E0-498B-9264-5B6D05AD3CA5}" type="presParOf" srcId="{B79AA8FD-8181-49A4-AE1C-9DF18747A317}" destId="{8232CBE9-D3E0-48DF-A113-5B6AD94087D5}" srcOrd="2" destOrd="0" presId="urn:microsoft.com/office/officeart/2008/layout/LinedList"/>
    <dgm:cxn modelId="{2AE84180-E3F7-45A1-9A27-B42561B22BC5}" type="presParOf" srcId="{49AB948D-E524-4EE4-8348-7A164E61087C}" destId="{2D85BD98-857E-4EE2-8CB9-7B21B1335D0E}" srcOrd="2" destOrd="0" presId="urn:microsoft.com/office/officeart/2008/layout/LinedList"/>
    <dgm:cxn modelId="{C638A03A-ECDE-4FB7-9A5F-90AEAEAE25A6}" type="presParOf" srcId="{49AB948D-E524-4EE4-8348-7A164E61087C}" destId="{5EDC794F-D4B2-4009-AA0A-2C47876E58FB}" srcOrd="3" destOrd="0" presId="urn:microsoft.com/office/officeart/2008/layout/LinedList"/>
    <dgm:cxn modelId="{22304E62-B05D-4619-958F-62455AACE384}" type="presParOf" srcId="{49AB948D-E524-4EE4-8348-7A164E61087C}" destId="{87263098-25F4-4E4E-877B-85A0F4F606E4}" srcOrd="4" destOrd="0" presId="urn:microsoft.com/office/officeart/2008/layout/LinedList"/>
    <dgm:cxn modelId="{988683B1-8595-44B1-8F06-E94EE10F4199}" type="presParOf" srcId="{87263098-25F4-4E4E-877B-85A0F4F606E4}" destId="{4D4AAE3F-36CD-4BF8-8470-9CBF26CC9524}" srcOrd="0" destOrd="0" presId="urn:microsoft.com/office/officeart/2008/layout/LinedList"/>
    <dgm:cxn modelId="{DEED33F8-37C9-431C-98AB-0B86EF0F563F}" type="presParOf" srcId="{87263098-25F4-4E4E-877B-85A0F4F606E4}" destId="{30FE3164-DA05-4C8D-90BA-B0680B296121}" srcOrd="1" destOrd="0" presId="urn:microsoft.com/office/officeart/2008/layout/LinedList"/>
    <dgm:cxn modelId="{965E9BA1-EC62-4F1D-8037-E8EE2A7BAE60}" type="presParOf" srcId="{87263098-25F4-4E4E-877B-85A0F4F606E4}" destId="{DCADE130-8653-493C-B558-A0CDE390AF55}" srcOrd="2" destOrd="0" presId="urn:microsoft.com/office/officeart/2008/layout/LinedList"/>
    <dgm:cxn modelId="{10DD7466-DB38-495F-846D-2DF21851C072}" type="presParOf" srcId="{49AB948D-E524-4EE4-8348-7A164E61087C}" destId="{68DF6E48-683B-40A7-B940-19C4B6DE5CD8}" srcOrd="5" destOrd="0" presId="urn:microsoft.com/office/officeart/2008/layout/LinedList"/>
    <dgm:cxn modelId="{5E02C294-62D0-4430-A0D4-4077E21411E4}" type="presParOf" srcId="{49AB948D-E524-4EE4-8348-7A164E61087C}" destId="{BF74AC7D-0799-4CB5-A968-D4C92227E590}" srcOrd="6" destOrd="0" presId="urn:microsoft.com/office/officeart/2008/layout/LinedList"/>
    <dgm:cxn modelId="{0DE1B540-3E77-4492-9878-979B4B8CE841}" type="presParOf" srcId="{49AB948D-E524-4EE4-8348-7A164E61087C}" destId="{6CA89DB5-3D1D-4601-8D9E-1EDF363CDE00}" srcOrd="7" destOrd="0" presId="urn:microsoft.com/office/officeart/2008/layout/LinedList"/>
    <dgm:cxn modelId="{45F62BC6-F77C-4D54-BF85-5B8E3F36A70F}" type="presParOf" srcId="{6CA89DB5-3D1D-4601-8D9E-1EDF363CDE00}" destId="{EDF4EE89-8BAE-4A43-A717-73BB36767E19}" srcOrd="0" destOrd="0" presId="urn:microsoft.com/office/officeart/2008/layout/LinedList"/>
    <dgm:cxn modelId="{BF7CF769-6014-4660-AE7F-1EB29DD6F319}" type="presParOf" srcId="{6CA89DB5-3D1D-4601-8D9E-1EDF363CDE00}" destId="{5ADF3CFA-3139-49FF-93D3-BDD370F9B12C}" srcOrd="1" destOrd="0" presId="urn:microsoft.com/office/officeart/2008/layout/LinedList"/>
    <dgm:cxn modelId="{1D926DC8-3995-46B2-AA1E-B07D66C730CD}" type="presParOf" srcId="{6CA89DB5-3D1D-4601-8D9E-1EDF363CDE00}" destId="{D1B31A62-13AC-4A60-9D8F-1966825D778F}" srcOrd="2" destOrd="0" presId="urn:microsoft.com/office/officeart/2008/layout/LinedList"/>
    <dgm:cxn modelId="{B5A00107-A633-43CB-92BE-2177DFD26C71}" type="presParOf" srcId="{49AB948D-E524-4EE4-8348-7A164E61087C}" destId="{8D29F12E-306E-4CC3-A34B-333C98718F23}" srcOrd="8" destOrd="0" presId="urn:microsoft.com/office/officeart/2008/layout/LinedList"/>
    <dgm:cxn modelId="{8CB8CBEB-329D-40BC-8A3D-47698D192406}" type="presParOf" srcId="{49AB948D-E524-4EE4-8348-7A164E61087C}" destId="{83488B3A-9FD3-4162-B130-87E8AD3CC0FC}" srcOrd="9" destOrd="0" presId="urn:microsoft.com/office/officeart/2008/layout/LinedList"/>
    <dgm:cxn modelId="{04FB9B74-F2BD-49EA-8C34-4AD68903C9B5}" type="presParOf" srcId="{49AB948D-E524-4EE4-8348-7A164E61087C}" destId="{B1996E2F-62F6-42DB-B6DB-47CEAA7ED6C8}" srcOrd="10" destOrd="0" presId="urn:microsoft.com/office/officeart/2008/layout/LinedList"/>
    <dgm:cxn modelId="{6BF39725-4365-496C-A64F-5F13E3062F57}" type="presParOf" srcId="{B1996E2F-62F6-42DB-B6DB-47CEAA7ED6C8}" destId="{B39A4F57-1B48-4D7E-BBCF-204D7821D589}" srcOrd="0" destOrd="0" presId="urn:microsoft.com/office/officeart/2008/layout/LinedList"/>
    <dgm:cxn modelId="{C7AD02EE-EF14-44EF-8F68-27093D53FD7C}" type="presParOf" srcId="{B1996E2F-62F6-42DB-B6DB-47CEAA7ED6C8}" destId="{37A8FE37-E954-47B5-9B6E-3D1E18004858}" srcOrd="1" destOrd="0" presId="urn:microsoft.com/office/officeart/2008/layout/LinedList"/>
    <dgm:cxn modelId="{8AE32B55-BECB-44AD-BB1C-B022B0EBDD13}" type="presParOf" srcId="{B1996E2F-62F6-42DB-B6DB-47CEAA7ED6C8}" destId="{610CC02F-0B9D-4A42-9E20-E1BEB5BFEF87}" srcOrd="2" destOrd="0" presId="urn:microsoft.com/office/officeart/2008/layout/LinedList"/>
    <dgm:cxn modelId="{EDD397FC-CDFE-4D68-A255-8652FF843415}" type="presParOf" srcId="{49AB948D-E524-4EE4-8348-7A164E61087C}" destId="{09FDD848-41C7-45F0-A2DA-7D36E36E13CB}" srcOrd="11" destOrd="0" presId="urn:microsoft.com/office/officeart/2008/layout/LinedList"/>
    <dgm:cxn modelId="{A24BEE17-35E0-4EE5-85F0-B0F2889979E7}" type="presParOf" srcId="{49AB948D-E524-4EE4-8348-7A164E61087C}" destId="{7D2C04EA-5F39-416F-8218-1DDDB7C23672}" srcOrd="12" destOrd="0" presId="urn:microsoft.com/office/officeart/2008/layout/LinedList"/>
    <dgm:cxn modelId="{F9607B3D-23A8-443B-AD51-2824E7BC973F}" type="presParOf" srcId="{49AB948D-E524-4EE4-8348-7A164E61087C}" destId="{23F04820-C5DC-4AD0-9C60-6FFCE66F8839}" srcOrd="13" destOrd="0" presId="urn:microsoft.com/office/officeart/2008/layout/LinedList"/>
    <dgm:cxn modelId="{28A8885C-F5A2-4385-9EDD-D4DD28A936E7}" type="presParOf" srcId="{23F04820-C5DC-4AD0-9C60-6FFCE66F8839}" destId="{21DC9D93-22BA-40ED-A2AF-6C0A4EC0BEBE}" srcOrd="0" destOrd="0" presId="urn:microsoft.com/office/officeart/2008/layout/LinedList"/>
    <dgm:cxn modelId="{897E3E94-B07E-41AA-AED7-28F3A2653491}" type="presParOf" srcId="{23F04820-C5DC-4AD0-9C60-6FFCE66F8839}" destId="{7D2B6045-B5AE-47C6-B181-E82B3BA6AE3F}" srcOrd="1" destOrd="0" presId="urn:microsoft.com/office/officeart/2008/layout/LinedList"/>
    <dgm:cxn modelId="{F322AC0D-6D3F-4559-9884-9B00432B661C}" type="presParOf" srcId="{23F04820-C5DC-4AD0-9C60-6FFCE66F8839}" destId="{5AEE2D48-2848-4640-9FEE-BE96A64C1332}" srcOrd="2" destOrd="0" presId="urn:microsoft.com/office/officeart/2008/layout/LinedList"/>
    <dgm:cxn modelId="{133AF7BE-9B60-4EB3-AA45-26DE6E9DF5B2}" type="presParOf" srcId="{49AB948D-E524-4EE4-8348-7A164E61087C}" destId="{5A45DA8C-497D-4126-A992-EB30EC4CF9C9}" srcOrd="14" destOrd="0" presId="urn:microsoft.com/office/officeart/2008/layout/LinedList"/>
    <dgm:cxn modelId="{D382BECF-C9BC-46FA-9C23-5A1F38E9FDF1}" type="presParOf" srcId="{49AB948D-E524-4EE4-8348-7A164E61087C}" destId="{F9634156-E0DB-4447-A8E5-E8FA049F9B28}" srcOrd="15" destOrd="0" presId="urn:microsoft.com/office/officeart/2008/layout/LinedList"/>
    <dgm:cxn modelId="{C4342E05-C378-4933-9474-823698B37AC7}" type="presParOf" srcId="{49AB948D-E524-4EE4-8348-7A164E61087C}" destId="{0002D318-FA72-48FB-83A3-2A45DE32C826}" srcOrd="16" destOrd="0" presId="urn:microsoft.com/office/officeart/2008/layout/LinedList"/>
    <dgm:cxn modelId="{891D7156-4BEF-4555-BCB3-FD42A63037EA}" type="presParOf" srcId="{0002D318-FA72-48FB-83A3-2A45DE32C826}" destId="{DB119BEB-EF48-4B00-A6FE-2FB26434D078}" srcOrd="0" destOrd="0" presId="urn:microsoft.com/office/officeart/2008/layout/LinedList"/>
    <dgm:cxn modelId="{C8D5AAA0-35D9-4A17-8453-AB8EA2314156}" type="presParOf" srcId="{0002D318-FA72-48FB-83A3-2A45DE32C826}" destId="{5B6693EC-248D-4268-A188-E9693E3C0E80}" srcOrd="1" destOrd="0" presId="urn:microsoft.com/office/officeart/2008/layout/LinedList"/>
    <dgm:cxn modelId="{8761EB14-63D0-41AC-8A79-8E42D3AB96C9}" type="presParOf" srcId="{0002D318-FA72-48FB-83A3-2A45DE32C826}" destId="{21E6EFC4-F73F-42CA-87D0-6857F8ACF3F8}" srcOrd="2" destOrd="0" presId="urn:microsoft.com/office/officeart/2008/layout/LinedList"/>
    <dgm:cxn modelId="{7F1A3062-C3A1-4B44-90FF-54C96BDF43C5}" type="presParOf" srcId="{49AB948D-E524-4EE4-8348-7A164E61087C}" destId="{62BC847F-8741-414D-AF7A-DBE53AF9D418}" srcOrd="17" destOrd="0" presId="urn:microsoft.com/office/officeart/2008/layout/LinedList"/>
    <dgm:cxn modelId="{B518B081-9FC4-451E-9A1C-84DCB4404ED1}" type="presParOf" srcId="{49AB948D-E524-4EE4-8348-7A164E61087C}" destId="{1B2B82DE-196A-4CAA-883F-BB0BD71B7DEB}" srcOrd="18" destOrd="0" presId="urn:microsoft.com/office/officeart/2008/layout/LinedList"/>
    <dgm:cxn modelId="{CDFB0F43-8255-4E7E-9E8F-CC112D107502}" type="presParOf" srcId="{49AB948D-E524-4EE4-8348-7A164E61087C}" destId="{8460EF89-3F25-4FCB-B672-6E55FFEC1913}" srcOrd="19" destOrd="0" presId="urn:microsoft.com/office/officeart/2008/layout/LinedList"/>
    <dgm:cxn modelId="{14AE0B60-13DE-4595-866C-CF9FFC3ECC3E}" type="presParOf" srcId="{8460EF89-3F25-4FCB-B672-6E55FFEC1913}" destId="{4E60EC15-BAE4-46AB-950C-A765BC02D836}" srcOrd="0" destOrd="0" presId="urn:microsoft.com/office/officeart/2008/layout/LinedList"/>
    <dgm:cxn modelId="{D6E7EC40-A186-4C26-99A6-DEB0C91BB438}" type="presParOf" srcId="{8460EF89-3F25-4FCB-B672-6E55FFEC1913}" destId="{C8E94A11-DABD-4844-8CE1-1007DD16F6CE}" srcOrd="1" destOrd="0" presId="urn:microsoft.com/office/officeart/2008/layout/LinedList"/>
    <dgm:cxn modelId="{C0253F07-AD7D-4040-93FE-C2207092D764}" type="presParOf" srcId="{8460EF89-3F25-4FCB-B672-6E55FFEC1913}" destId="{C268672E-ED62-4E50-802E-D0E8C25B9890}" srcOrd="2" destOrd="0" presId="urn:microsoft.com/office/officeart/2008/layout/LinedList"/>
    <dgm:cxn modelId="{D47874B4-BBF1-4E7B-97A0-B0FB7F99EAE0}" type="presParOf" srcId="{49AB948D-E524-4EE4-8348-7A164E61087C}" destId="{D8CC2267-F39D-48BD-A4E7-B33C861920BD}" srcOrd="20" destOrd="0" presId="urn:microsoft.com/office/officeart/2008/layout/LinedList"/>
    <dgm:cxn modelId="{13448800-FA10-4D42-9E5D-904D183F6740}" type="presParOf" srcId="{49AB948D-E524-4EE4-8348-7A164E61087C}" destId="{BDC49C27-B34D-406F-AD87-11908E55015E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63B43-A335-42CA-B6ED-C200FB7F98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5885468-DB84-41F1-859B-B0B7C0392F29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Miglioramento del profilo glicemico nei soggetti obesi e diabetici con riduzione dell’</a:t>
          </a:r>
          <a:r>
            <a:rPr lang="it-IT" sz="1800" b="1" dirty="0" err="1">
              <a:solidFill>
                <a:schemeClr val="tx2"/>
              </a:solidFill>
            </a:rPr>
            <a:t>insulino</a:t>
          </a:r>
          <a:r>
            <a:rPr lang="it-IT" sz="1800" b="1" dirty="0">
              <a:solidFill>
                <a:schemeClr val="tx2"/>
              </a:solidFill>
            </a:rPr>
            <a:t>-resistenza</a:t>
          </a:r>
        </a:p>
      </dgm:t>
    </dgm:pt>
    <dgm:pt modelId="{EE771E14-22E0-471B-8BD8-E672AC64C539}" type="parTrans" cxnId="{8E9600F7-E792-4E03-8B65-C8F9604EFE72}">
      <dgm:prSet/>
      <dgm:spPr/>
      <dgm:t>
        <a:bodyPr/>
        <a:lstStyle/>
        <a:p>
          <a:endParaRPr lang="it-IT"/>
        </a:p>
      </dgm:t>
    </dgm:pt>
    <dgm:pt modelId="{F672DEC9-6862-4345-96E1-85E9F87CEB8B}" type="sibTrans" cxnId="{8E9600F7-E792-4E03-8B65-C8F9604EFE72}">
      <dgm:prSet/>
      <dgm:spPr/>
      <dgm:t>
        <a:bodyPr/>
        <a:lstStyle/>
        <a:p>
          <a:endParaRPr lang="it-IT"/>
        </a:p>
      </dgm:t>
    </dgm:pt>
    <dgm:pt modelId="{437412BD-9A7A-4D26-9A22-ACE661B273F1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Miglioramento del profilo </a:t>
          </a:r>
          <a:r>
            <a:rPr lang="it-IT" sz="1800" b="1" dirty="0" err="1">
              <a:solidFill>
                <a:schemeClr val="tx2"/>
              </a:solidFill>
            </a:rPr>
            <a:t>lipidemico</a:t>
          </a:r>
          <a:r>
            <a:rPr lang="it-IT" sz="1800" b="1" dirty="0">
              <a:solidFill>
                <a:schemeClr val="tx2"/>
              </a:solidFill>
            </a:rPr>
            <a:t>, in particolare delle concentrazioni ematiche di colesterolo e trigliceridi</a:t>
          </a:r>
        </a:p>
      </dgm:t>
    </dgm:pt>
    <dgm:pt modelId="{19AC2BF9-8D96-445F-B2F5-03FC1AD0378E}" type="parTrans" cxnId="{C61FB1E0-CF76-4081-BDA0-32AE148BBDB9}">
      <dgm:prSet/>
      <dgm:spPr/>
      <dgm:t>
        <a:bodyPr/>
        <a:lstStyle/>
        <a:p>
          <a:endParaRPr lang="it-IT"/>
        </a:p>
      </dgm:t>
    </dgm:pt>
    <dgm:pt modelId="{21D05FF1-062C-4404-9BC7-D1827AF7713C}" type="sibTrans" cxnId="{C61FB1E0-CF76-4081-BDA0-32AE148BBDB9}">
      <dgm:prSet/>
      <dgm:spPr/>
      <dgm:t>
        <a:bodyPr/>
        <a:lstStyle/>
        <a:p>
          <a:endParaRPr lang="it-IT"/>
        </a:p>
      </dgm:t>
    </dgm:pt>
    <dgm:pt modelId="{D3DEF35C-9670-47AA-9252-D4F67BAF2C37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Riduzione di alcuni marcatori infiammatori</a:t>
          </a:r>
        </a:p>
      </dgm:t>
    </dgm:pt>
    <dgm:pt modelId="{47980DA1-26D7-4229-BEC1-B427C7B2E8FD}" type="parTrans" cxnId="{5AAA3E3E-9926-4C24-96E7-5729E447F232}">
      <dgm:prSet/>
      <dgm:spPr/>
      <dgm:t>
        <a:bodyPr/>
        <a:lstStyle/>
        <a:p>
          <a:endParaRPr lang="it-IT"/>
        </a:p>
      </dgm:t>
    </dgm:pt>
    <dgm:pt modelId="{E57358E5-879D-4F6E-8635-7FF16F2267C8}" type="sibTrans" cxnId="{5AAA3E3E-9926-4C24-96E7-5729E447F232}">
      <dgm:prSet/>
      <dgm:spPr/>
      <dgm:t>
        <a:bodyPr/>
        <a:lstStyle/>
        <a:p>
          <a:endParaRPr lang="it-IT"/>
        </a:p>
      </dgm:t>
    </dgm:pt>
    <dgm:pt modelId="{55378D76-A6B6-4790-B221-12C3522F437C}">
      <dgm:prSet phldrT="[Tes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Rapida perdita di peso, stimata </a:t>
          </a:r>
          <a:r>
            <a:rPr lang="it-IT" b="1" dirty="0" err="1">
              <a:solidFill>
                <a:schemeClr val="tx2"/>
              </a:solidFill>
            </a:rPr>
            <a:t>ta</a:t>
          </a:r>
          <a:r>
            <a:rPr lang="it-IT" b="1" dirty="0">
              <a:solidFill>
                <a:schemeClr val="tx2"/>
              </a:solidFill>
            </a:rPr>
            <a:t> 1 e 2,5 kg a settimana</a:t>
          </a:r>
        </a:p>
      </dgm:t>
    </dgm:pt>
    <dgm:pt modelId="{D6C48B60-169F-421F-A9F6-15F05B7D35E4}" type="parTrans" cxnId="{4B45B12B-3111-4AC3-9992-603BC875B1DE}">
      <dgm:prSet/>
      <dgm:spPr/>
      <dgm:t>
        <a:bodyPr/>
        <a:lstStyle/>
        <a:p>
          <a:endParaRPr lang="it-IT"/>
        </a:p>
      </dgm:t>
    </dgm:pt>
    <dgm:pt modelId="{10B13912-2D7B-4552-B5E8-8C0E92916D1B}" type="sibTrans" cxnId="{4B45B12B-3111-4AC3-9992-603BC875B1DE}">
      <dgm:prSet/>
      <dgm:spPr/>
      <dgm:t>
        <a:bodyPr/>
        <a:lstStyle/>
        <a:p>
          <a:endParaRPr lang="it-IT"/>
        </a:p>
      </dgm:t>
    </dgm:pt>
    <dgm:pt modelId="{CE27BEAE-D9A9-4DF5-9160-80FC1B6567A9}" type="pres">
      <dgm:prSet presAssocID="{14363B43-A335-42CA-B6ED-C200FB7F98C9}" presName="linear" presStyleCnt="0">
        <dgm:presLayoutVars>
          <dgm:dir/>
          <dgm:animLvl val="lvl"/>
          <dgm:resizeHandles val="exact"/>
        </dgm:presLayoutVars>
      </dgm:prSet>
      <dgm:spPr/>
    </dgm:pt>
    <dgm:pt modelId="{433E0600-2732-478D-BCB1-31A80508A081}" type="pres">
      <dgm:prSet presAssocID="{C5885468-DB84-41F1-859B-B0B7C0392F29}" presName="parentLin" presStyleCnt="0"/>
      <dgm:spPr/>
    </dgm:pt>
    <dgm:pt modelId="{4F76074B-E56B-4F45-85B4-E5DECD239667}" type="pres">
      <dgm:prSet presAssocID="{C5885468-DB84-41F1-859B-B0B7C0392F29}" presName="parentLeftMargin" presStyleLbl="node1" presStyleIdx="0" presStyleCnt="4"/>
      <dgm:spPr/>
    </dgm:pt>
    <dgm:pt modelId="{D2070BFE-A0AD-4C46-AAE0-E8234FA494BC}" type="pres">
      <dgm:prSet presAssocID="{C5885468-DB84-41F1-859B-B0B7C0392F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5D2F48-98AD-47C8-8528-14B03FD63B0D}" type="pres">
      <dgm:prSet presAssocID="{C5885468-DB84-41F1-859B-B0B7C0392F29}" presName="negativeSpace" presStyleCnt="0"/>
      <dgm:spPr/>
    </dgm:pt>
    <dgm:pt modelId="{82EAADB8-F0A8-4F0E-8F41-594E58B670CB}" type="pres">
      <dgm:prSet presAssocID="{C5885468-DB84-41F1-859B-B0B7C0392F29}" presName="childText" presStyleLbl="conFgAcc1" presStyleIdx="0" presStyleCnt="4">
        <dgm:presLayoutVars>
          <dgm:bulletEnabled val="1"/>
        </dgm:presLayoutVars>
      </dgm:prSet>
      <dgm:spPr/>
    </dgm:pt>
    <dgm:pt modelId="{B859964E-B3A6-4237-92DB-263937CB76FC}" type="pres">
      <dgm:prSet presAssocID="{F672DEC9-6862-4345-96E1-85E9F87CEB8B}" presName="spaceBetweenRectangles" presStyleCnt="0"/>
      <dgm:spPr/>
    </dgm:pt>
    <dgm:pt modelId="{DF4AF173-3D2B-4EAD-B12A-00524D32DAA2}" type="pres">
      <dgm:prSet presAssocID="{437412BD-9A7A-4D26-9A22-ACE661B273F1}" presName="parentLin" presStyleCnt="0"/>
      <dgm:spPr/>
    </dgm:pt>
    <dgm:pt modelId="{08AAB3FD-7D5F-4A87-A8DB-9FFCDB918D69}" type="pres">
      <dgm:prSet presAssocID="{437412BD-9A7A-4D26-9A22-ACE661B273F1}" presName="parentLeftMargin" presStyleLbl="node1" presStyleIdx="0" presStyleCnt="4"/>
      <dgm:spPr/>
    </dgm:pt>
    <dgm:pt modelId="{B5A6A6AF-58A2-4F9B-9013-FBCFBED74325}" type="pres">
      <dgm:prSet presAssocID="{437412BD-9A7A-4D26-9A22-ACE661B273F1}" presName="parentText" presStyleLbl="node1" presStyleIdx="1" presStyleCnt="4" custScaleY="169290">
        <dgm:presLayoutVars>
          <dgm:chMax val="0"/>
          <dgm:bulletEnabled val="1"/>
        </dgm:presLayoutVars>
      </dgm:prSet>
      <dgm:spPr/>
    </dgm:pt>
    <dgm:pt modelId="{8CF695A5-2873-4745-92A7-1C4BC96F00BB}" type="pres">
      <dgm:prSet presAssocID="{437412BD-9A7A-4D26-9A22-ACE661B273F1}" presName="negativeSpace" presStyleCnt="0"/>
      <dgm:spPr/>
    </dgm:pt>
    <dgm:pt modelId="{D7B6F593-F3C2-4C37-9A8E-50C498A2DE1A}" type="pres">
      <dgm:prSet presAssocID="{437412BD-9A7A-4D26-9A22-ACE661B273F1}" presName="childText" presStyleLbl="conFgAcc1" presStyleIdx="1" presStyleCnt="4">
        <dgm:presLayoutVars>
          <dgm:bulletEnabled val="1"/>
        </dgm:presLayoutVars>
      </dgm:prSet>
      <dgm:spPr/>
    </dgm:pt>
    <dgm:pt modelId="{90B6342D-5243-4259-8FEE-C5DB53C1D84C}" type="pres">
      <dgm:prSet presAssocID="{21D05FF1-062C-4404-9BC7-D1827AF7713C}" presName="spaceBetweenRectangles" presStyleCnt="0"/>
      <dgm:spPr/>
    </dgm:pt>
    <dgm:pt modelId="{1E72BDC4-BEBC-4EBF-B16F-DFA4DF112C95}" type="pres">
      <dgm:prSet presAssocID="{D3DEF35C-9670-47AA-9252-D4F67BAF2C37}" presName="parentLin" presStyleCnt="0"/>
      <dgm:spPr/>
    </dgm:pt>
    <dgm:pt modelId="{B0189EC5-23AB-4968-83DC-D17A8DF051F8}" type="pres">
      <dgm:prSet presAssocID="{D3DEF35C-9670-47AA-9252-D4F67BAF2C37}" presName="parentLeftMargin" presStyleLbl="node1" presStyleIdx="1" presStyleCnt="4"/>
      <dgm:spPr/>
    </dgm:pt>
    <dgm:pt modelId="{F138BF13-5CA0-4266-B512-BB3453C60450}" type="pres">
      <dgm:prSet presAssocID="{D3DEF35C-9670-47AA-9252-D4F67BAF2C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7C187B-4526-4785-A269-D65DFAFE2061}" type="pres">
      <dgm:prSet presAssocID="{D3DEF35C-9670-47AA-9252-D4F67BAF2C37}" presName="negativeSpace" presStyleCnt="0"/>
      <dgm:spPr/>
    </dgm:pt>
    <dgm:pt modelId="{C21BAB48-63E1-4F10-8B73-BA5D0121A434}" type="pres">
      <dgm:prSet presAssocID="{D3DEF35C-9670-47AA-9252-D4F67BAF2C37}" presName="childText" presStyleLbl="conFgAcc1" presStyleIdx="2" presStyleCnt="4">
        <dgm:presLayoutVars>
          <dgm:bulletEnabled val="1"/>
        </dgm:presLayoutVars>
      </dgm:prSet>
      <dgm:spPr/>
    </dgm:pt>
    <dgm:pt modelId="{F9E5A9BC-68AA-4926-B3F6-6A889D3F7618}" type="pres">
      <dgm:prSet presAssocID="{E57358E5-879D-4F6E-8635-7FF16F2267C8}" presName="spaceBetweenRectangles" presStyleCnt="0"/>
      <dgm:spPr/>
    </dgm:pt>
    <dgm:pt modelId="{39634001-48D6-4443-A1A5-04194477DFDE}" type="pres">
      <dgm:prSet presAssocID="{55378D76-A6B6-4790-B221-12C3522F437C}" presName="parentLin" presStyleCnt="0"/>
      <dgm:spPr/>
    </dgm:pt>
    <dgm:pt modelId="{77344664-EB64-44BA-A09F-31A76D1C9E2C}" type="pres">
      <dgm:prSet presAssocID="{55378D76-A6B6-4790-B221-12C3522F437C}" presName="parentLeftMargin" presStyleLbl="node1" presStyleIdx="2" presStyleCnt="4"/>
      <dgm:spPr/>
    </dgm:pt>
    <dgm:pt modelId="{90E0AF8C-0140-4C08-B359-A74A389F27D1}" type="pres">
      <dgm:prSet presAssocID="{55378D76-A6B6-4790-B221-12C3522F437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EBCF5B5-AB2E-46C7-8F06-A99D0FBC73C9}" type="pres">
      <dgm:prSet presAssocID="{55378D76-A6B6-4790-B221-12C3522F437C}" presName="negativeSpace" presStyleCnt="0"/>
      <dgm:spPr/>
    </dgm:pt>
    <dgm:pt modelId="{6CEF559A-0B6C-4262-8CCC-18C68832F715}" type="pres">
      <dgm:prSet presAssocID="{55378D76-A6B6-4790-B221-12C3522F437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46B313-E525-470E-9B58-7496FFC83472}" type="presOf" srcId="{437412BD-9A7A-4D26-9A22-ACE661B273F1}" destId="{B5A6A6AF-58A2-4F9B-9013-FBCFBED74325}" srcOrd="1" destOrd="0" presId="urn:microsoft.com/office/officeart/2005/8/layout/list1"/>
    <dgm:cxn modelId="{DC065A17-0E35-4A3B-B7BB-719CF3D8BA3A}" type="presOf" srcId="{437412BD-9A7A-4D26-9A22-ACE661B273F1}" destId="{08AAB3FD-7D5F-4A87-A8DB-9FFCDB918D69}" srcOrd="0" destOrd="0" presId="urn:microsoft.com/office/officeart/2005/8/layout/list1"/>
    <dgm:cxn modelId="{11334220-46F0-48CA-9A95-A8C3F844DB7C}" type="presOf" srcId="{14363B43-A335-42CA-B6ED-C200FB7F98C9}" destId="{CE27BEAE-D9A9-4DF5-9160-80FC1B6567A9}" srcOrd="0" destOrd="0" presId="urn:microsoft.com/office/officeart/2005/8/layout/list1"/>
    <dgm:cxn modelId="{4B45B12B-3111-4AC3-9992-603BC875B1DE}" srcId="{14363B43-A335-42CA-B6ED-C200FB7F98C9}" destId="{55378D76-A6B6-4790-B221-12C3522F437C}" srcOrd="3" destOrd="0" parTransId="{D6C48B60-169F-421F-A9F6-15F05B7D35E4}" sibTransId="{10B13912-2D7B-4552-B5E8-8C0E92916D1B}"/>
    <dgm:cxn modelId="{B238C134-3BE8-4BD3-A03D-4A04A61A70F6}" type="presOf" srcId="{C5885468-DB84-41F1-859B-B0B7C0392F29}" destId="{4F76074B-E56B-4F45-85B4-E5DECD239667}" srcOrd="0" destOrd="0" presId="urn:microsoft.com/office/officeart/2005/8/layout/list1"/>
    <dgm:cxn modelId="{5AAA3E3E-9926-4C24-96E7-5729E447F232}" srcId="{14363B43-A335-42CA-B6ED-C200FB7F98C9}" destId="{D3DEF35C-9670-47AA-9252-D4F67BAF2C37}" srcOrd="2" destOrd="0" parTransId="{47980DA1-26D7-4229-BEC1-B427C7B2E8FD}" sibTransId="{E57358E5-879D-4F6E-8635-7FF16F2267C8}"/>
    <dgm:cxn modelId="{E6287351-B2EA-41C1-AD5B-0FBE127A628B}" type="presOf" srcId="{D3DEF35C-9670-47AA-9252-D4F67BAF2C37}" destId="{B0189EC5-23AB-4968-83DC-D17A8DF051F8}" srcOrd="0" destOrd="0" presId="urn:microsoft.com/office/officeart/2005/8/layout/list1"/>
    <dgm:cxn modelId="{D0ED458F-BE60-4DE0-93EE-1810E1CE04A2}" type="presOf" srcId="{C5885468-DB84-41F1-859B-B0B7C0392F29}" destId="{D2070BFE-A0AD-4C46-AAE0-E8234FA494BC}" srcOrd="1" destOrd="0" presId="urn:microsoft.com/office/officeart/2005/8/layout/list1"/>
    <dgm:cxn modelId="{11F0A792-B8E7-4437-B6B1-EB78C109A4D3}" type="presOf" srcId="{55378D76-A6B6-4790-B221-12C3522F437C}" destId="{77344664-EB64-44BA-A09F-31A76D1C9E2C}" srcOrd="0" destOrd="0" presId="urn:microsoft.com/office/officeart/2005/8/layout/list1"/>
    <dgm:cxn modelId="{48C4F3B7-D157-46BB-9E5C-7DF0F77F5D67}" type="presOf" srcId="{D3DEF35C-9670-47AA-9252-D4F67BAF2C37}" destId="{F138BF13-5CA0-4266-B512-BB3453C60450}" srcOrd="1" destOrd="0" presId="urn:microsoft.com/office/officeart/2005/8/layout/list1"/>
    <dgm:cxn modelId="{C61FB1E0-CF76-4081-BDA0-32AE148BBDB9}" srcId="{14363B43-A335-42CA-B6ED-C200FB7F98C9}" destId="{437412BD-9A7A-4D26-9A22-ACE661B273F1}" srcOrd="1" destOrd="0" parTransId="{19AC2BF9-8D96-445F-B2F5-03FC1AD0378E}" sibTransId="{21D05FF1-062C-4404-9BC7-D1827AF7713C}"/>
    <dgm:cxn modelId="{8E9600F7-E792-4E03-8B65-C8F9604EFE72}" srcId="{14363B43-A335-42CA-B6ED-C200FB7F98C9}" destId="{C5885468-DB84-41F1-859B-B0B7C0392F29}" srcOrd="0" destOrd="0" parTransId="{EE771E14-22E0-471B-8BD8-E672AC64C539}" sibTransId="{F672DEC9-6862-4345-96E1-85E9F87CEB8B}"/>
    <dgm:cxn modelId="{61BBACF9-81C8-4A2E-B20E-0015CE4E439F}" type="presOf" srcId="{55378D76-A6B6-4790-B221-12C3522F437C}" destId="{90E0AF8C-0140-4C08-B359-A74A389F27D1}" srcOrd="1" destOrd="0" presId="urn:microsoft.com/office/officeart/2005/8/layout/list1"/>
    <dgm:cxn modelId="{70BAE87A-B945-4E74-9C35-A56B1C032BBA}" type="presParOf" srcId="{CE27BEAE-D9A9-4DF5-9160-80FC1B6567A9}" destId="{433E0600-2732-478D-BCB1-31A80508A081}" srcOrd="0" destOrd="0" presId="urn:microsoft.com/office/officeart/2005/8/layout/list1"/>
    <dgm:cxn modelId="{D70BD4D3-3FAA-4CFD-AAD8-8D998D75835F}" type="presParOf" srcId="{433E0600-2732-478D-BCB1-31A80508A081}" destId="{4F76074B-E56B-4F45-85B4-E5DECD239667}" srcOrd="0" destOrd="0" presId="urn:microsoft.com/office/officeart/2005/8/layout/list1"/>
    <dgm:cxn modelId="{5ECAB8DC-F7AC-4602-AA6D-B7EBDDE78771}" type="presParOf" srcId="{433E0600-2732-478D-BCB1-31A80508A081}" destId="{D2070BFE-A0AD-4C46-AAE0-E8234FA494BC}" srcOrd="1" destOrd="0" presId="urn:microsoft.com/office/officeart/2005/8/layout/list1"/>
    <dgm:cxn modelId="{EA3B6498-6A4B-4200-804E-D7F13903CFC2}" type="presParOf" srcId="{CE27BEAE-D9A9-4DF5-9160-80FC1B6567A9}" destId="{2A5D2F48-98AD-47C8-8528-14B03FD63B0D}" srcOrd="1" destOrd="0" presId="urn:microsoft.com/office/officeart/2005/8/layout/list1"/>
    <dgm:cxn modelId="{29A94234-AE5E-4AC0-9792-667F88D58B03}" type="presParOf" srcId="{CE27BEAE-D9A9-4DF5-9160-80FC1B6567A9}" destId="{82EAADB8-F0A8-4F0E-8F41-594E58B670CB}" srcOrd="2" destOrd="0" presId="urn:microsoft.com/office/officeart/2005/8/layout/list1"/>
    <dgm:cxn modelId="{C361F65F-D2C2-48B4-BFFF-E0430E31C33E}" type="presParOf" srcId="{CE27BEAE-D9A9-4DF5-9160-80FC1B6567A9}" destId="{B859964E-B3A6-4237-92DB-263937CB76FC}" srcOrd="3" destOrd="0" presId="urn:microsoft.com/office/officeart/2005/8/layout/list1"/>
    <dgm:cxn modelId="{77EF4C46-9F1C-467F-A6A4-20F8780427BC}" type="presParOf" srcId="{CE27BEAE-D9A9-4DF5-9160-80FC1B6567A9}" destId="{DF4AF173-3D2B-4EAD-B12A-00524D32DAA2}" srcOrd="4" destOrd="0" presId="urn:microsoft.com/office/officeart/2005/8/layout/list1"/>
    <dgm:cxn modelId="{472B67B0-D423-4682-9F00-78CAEC386C8F}" type="presParOf" srcId="{DF4AF173-3D2B-4EAD-B12A-00524D32DAA2}" destId="{08AAB3FD-7D5F-4A87-A8DB-9FFCDB918D69}" srcOrd="0" destOrd="0" presId="urn:microsoft.com/office/officeart/2005/8/layout/list1"/>
    <dgm:cxn modelId="{75BECFB0-61ED-47CA-A2F4-A824DBA8ACFD}" type="presParOf" srcId="{DF4AF173-3D2B-4EAD-B12A-00524D32DAA2}" destId="{B5A6A6AF-58A2-4F9B-9013-FBCFBED74325}" srcOrd="1" destOrd="0" presId="urn:microsoft.com/office/officeart/2005/8/layout/list1"/>
    <dgm:cxn modelId="{02D505F7-E0B2-4AE9-88AE-5330A9D78E98}" type="presParOf" srcId="{CE27BEAE-D9A9-4DF5-9160-80FC1B6567A9}" destId="{8CF695A5-2873-4745-92A7-1C4BC96F00BB}" srcOrd="5" destOrd="0" presId="urn:microsoft.com/office/officeart/2005/8/layout/list1"/>
    <dgm:cxn modelId="{D945766B-8E5A-4EBC-85D7-A891F59396E1}" type="presParOf" srcId="{CE27BEAE-D9A9-4DF5-9160-80FC1B6567A9}" destId="{D7B6F593-F3C2-4C37-9A8E-50C498A2DE1A}" srcOrd="6" destOrd="0" presId="urn:microsoft.com/office/officeart/2005/8/layout/list1"/>
    <dgm:cxn modelId="{A85D4DB9-5D1E-4C22-92F2-3263CCB97D5E}" type="presParOf" srcId="{CE27BEAE-D9A9-4DF5-9160-80FC1B6567A9}" destId="{90B6342D-5243-4259-8FEE-C5DB53C1D84C}" srcOrd="7" destOrd="0" presId="urn:microsoft.com/office/officeart/2005/8/layout/list1"/>
    <dgm:cxn modelId="{E7EBFAFF-229B-42B1-A39D-2FE2B9EF3F50}" type="presParOf" srcId="{CE27BEAE-D9A9-4DF5-9160-80FC1B6567A9}" destId="{1E72BDC4-BEBC-4EBF-B16F-DFA4DF112C95}" srcOrd="8" destOrd="0" presId="urn:microsoft.com/office/officeart/2005/8/layout/list1"/>
    <dgm:cxn modelId="{F4A8A63C-197C-4326-952D-BA7DE4C23D87}" type="presParOf" srcId="{1E72BDC4-BEBC-4EBF-B16F-DFA4DF112C95}" destId="{B0189EC5-23AB-4968-83DC-D17A8DF051F8}" srcOrd="0" destOrd="0" presId="urn:microsoft.com/office/officeart/2005/8/layout/list1"/>
    <dgm:cxn modelId="{22CC1604-BF3A-44E3-999B-AFC15ADAFED9}" type="presParOf" srcId="{1E72BDC4-BEBC-4EBF-B16F-DFA4DF112C95}" destId="{F138BF13-5CA0-4266-B512-BB3453C60450}" srcOrd="1" destOrd="0" presId="urn:microsoft.com/office/officeart/2005/8/layout/list1"/>
    <dgm:cxn modelId="{D2AAF0BA-0D15-43A5-97A4-6FDE151D4AD9}" type="presParOf" srcId="{CE27BEAE-D9A9-4DF5-9160-80FC1B6567A9}" destId="{667C187B-4526-4785-A269-D65DFAFE2061}" srcOrd="9" destOrd="0" presId="urn:microsoft.com/office/officeart/2005/8/layout/list1"/>
    <dgm:cxn modelId="{4CEDCCC9-1823-4861-A0C8-9C308D25E407}" type="presParOf" srcId="{CE27BEAE-D9A9-4DF5-9160-80FC1B6567A9}" destId="{C21BAB48-63E1-4F10-8B73-BA5D0121A434}" srcOrd="10" destOrd="0" presId="urn:microsoft.com/office/officeart/2005/8/layout/list1"/>
    <dgm:cxn modelId="{8D0A41F8-680B-49A2-9560-F4AF405C492B}" type="presParOf" srcId="{CE27BEAE-D9A9-4DF5-9160-80FC1B6567A9}" destId="{F9E5A9BC-68AA-4926-B3F6-6A889D3F7618}" srcOrd="11" destOrd="0" presId="urn:microsoft.com/office/officeart/2005/8/layout/list1"/>
    <dgm:cxn modelId="{3E138292-7DB7-4146-9701-86C889CFFFB5}" type="presParOf" srcId="{CE27BEAE-D9A9-4DF5-9160-80FC1B6567A9}" destId="{39634001-48D6-4443-A1A5-04194477DFDE}" srcOrd="12" destOrd="0" presId="urn:microsoft.com/office/officeart/2005/8/layout/list1"/>
    <dgm:cxn modelId="{7DD31839-120C-41BD-911D-CFBC42F41741}" type="presParOf" srcId="{39634001-48D6-4443-A1A5-04194477DFDE}" destId="{77344664-EB64-44BA-A09F-31A76D1C9E2C}" srcOrd="0" destOrd="0" presId="urn:microsoft.com/office/officeart/2005/8/layout/list1"/>
    <dgm:cxn modelId="{681F3628-941D-4B7C-81CC-7E1684B8FD3F}" type="presParOf" srcId="{39634001-48D6-4443-A1A5-04194477DFDE}" destId="{90E0AF8C-0140-4C08-B359-A74A389F27D1}" srcOrd="1" destOrd="0" presId="urn:microsoft.com/office/officeart/2005/8/layout/list1"/>
    <dgm:cxn modelId="{3087BB48-373A-4F97-9080-019BF917A94F}" type="presParOf" srcId="{CE27BEAE-D9A9-4DF5-9160-80FC1B6567A9}" destId="{7EBCF5B5-AB2E-46C7-8F06-A99D0FBC73C9}" srcOrd="13" destOrd="0" presId="urn:microsoft.com/office/officeart/2005/8/layout/list1"/>
    <dgm:cxn modelId="{73F96BB6-BC86-4C02-BE97-756DAD37E581}" type="presParOf" srcId="{CE27BEAE-D9A9-4DF5-9160-80FC1B6567A9}" destId="{6CEF559A-0B6C-4262-8CCC-18C68832F7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ECA9D-AB80-446D-9A7E-93D086E88E0E}">
      <dsp:nvSpPr>
        <dsp:cNvPr id="0" name=""/>
        <dsp:cNvSpPr/>
      </dsp:nvSpPr>
      <dsp:spPr>
        <a:xfrm>
          <a:off x="1949747" y="4345805"/>
          <a:ext cx="390974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BF843-55AF-43FA-B9BA-C89297805A8E}">
      <dsp:nvSpPr>
        <dsp:cNvPr id="0" name=""/>
        <dsp:cNvSpPr/>
      </dsp:nvSpPr>
      <dsp:spPr>
        <a:xfrm>
          <a:off x="1949747" y="3686340"/>
          <a:ext cx="330388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2FD3A-A703-43E9-A7ED-A10E374E126D}">
      <dsp:nvSpPr>
        <dsp:cNvPr id="0" name=""/>
        <dsp:cNvSpPr/>
      </dsp:nvSpPr>
      <dsp:spPr>
        <a:xfrm>
          <a:off x="1949747" y="2764631"/>
          <a:ext cx="3085216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201AB-FBDA-45C1-B3EC-98C81CD60B38}">
      <dsp:nvSpPr>
        <dsp:cNvPr id="0" name=""/>
        <dsp:cNvSpPr/>
      </dsp:nvSpPr>
      <dsp:spPr>
        <a:xfrm>
          <a:off x="1949747" y="1842922"/>
          <a:ext cx="3303881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43BA3-7A4B-404F-9E57-03A140B1E3DF}">
      <dsp:nvSpPr>
        <dsp:cNvPr id="0" name=""/>
        <dsp:cNvSpPr/>
      </dsp:nvSpPr>
      <dsp:spPr>
        <a:xfrm>
          <a:off x="1949747" y="1183457"/>
          <a:ext cx="390974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80C08-4C9E-49F8-9709-661B4332AA51}">
      <dsp:nvSpPr>
        <dsp:cNvPr id="0" name=""/>
        <dsp:cNvSpPr/>
      </dsp:nvSpPr>
      <dsp:spPr>
        <a:xfrm>
          <a:off x="21486" y="836370"/>
          <a:ext cx="3856521" cy="38565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CA7451-35B8-4993-A354-63D6CC34C976}">
      <dsp:nvSpPr>
        <dsp:cNvPr id="0" name=""/>
        <dsp:cNvSpPr/>
      </dsp:nvSpPr>
      <dsp:spPr>
        <a:xfrm>
          <a:off x="715660" y="2884183"/>
          <a:ext cx="2468173" cy="127265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4500" kern="1200" dirty="0">
              <a:solidFill>
                <a:schemeClr val="tx2"/>
              </a:solidFill>
            </a:rPr>
            <a:t>Diete seguite</a:t>
          </a:r>
        </a:p>
      </dsp:txBody>
      <dsp:txXfrm>
        <a:off x="715660" y="2884183"/>
        <a:ext cx="2468173" cy="1272651"/>
      </dsp:txXfrm>
    </dsp:sp>
    <dsp:sp modelId="{9691284E-415D-46B0-BD19-412D03A07531}">
      <dsp:nvSpPr>
        <dsp:cNvPr id="0" name=""/>
        <dsp:cNvSpPr/>
      </dsp:nvSpPr>
      <dsp:spPr>
        <a:xfrm>
          <a:off x="5512401" y="836370"/>
          <a:ext cx="694173" cy="694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6537CD-3511-4FE7-BAD9-002644EF6A28}">
      <dsp:nvSpPr>
        <dsp:cNvPr id="0" name=""/>
        <dsp:cNvSpPr/>
      </dsp:nvSpPr>
      <dsp:spPr>
        <a:xfrm>
          <a:off x="6206575" y="836370"/>
          <a:ext cx="1141190" cy="69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Calo di peso seguito da incremento</a:t>
          </a:r>
        </a:p>
      </dsp:txBody>
      <dsp:txXfrm>
        <a:off x="6206575" y="836370"/>
        <a:ext cx="1141190" cy="694173"/>
      </dsp:txXfrm>
    </dsp:sp>
    <dsp:sp modelId="{0AED0028-3987-4CE0-B6E0-9C636581B45A}">
      <dsp:nvSpPr>
        <dsp:cNvPr id="0" name=""/>
        <dsp:cNvSpPr/>
      </dsp:nvSpPr>
      <dsp:spPr>
        <a:xfrm>
          <a:off x="4906541" y="1495836"/>
          <a:ext cx="694173" cy="694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99EB11-356C-487A-86EC-F142210D0F39}">
      <dsp:nvSpPr>
        <dsp:cNvPr id="0" name=""/>
        <dsp:cNvSpPr/>
      </dsp:nvSpPr>
      <dsp:spPr>
        <a:xfrm>
          <a:off x="5600715" y="1495836"/>
          <a:ext cx="1113583" cy="69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Aspettative e delusioni</a:t>
          </a:r>
        </a:p>
      </dsp:txBody>
      <dsp:txXfrm>
        <a:off x="5600715" y="1495836"/>
        <a:ext cx="1113583" cy="694173"/>
      </dsp:txXfrm>
    </dsp:sp>
    <dsp:sp modelId="{015A2D93-FBAF-42C3-9B94-C4B2166204E7}">
      <dsp:nvSpPr>
        <dsp:cNvPr id="0" name=""/>
        <dsp:cNvSpPr/>
      </dsp:nvSpPr>
      <dsp:spPr>
        <a:xfrm>
          <a:off x="4687877" y="2417544"/>
          <a:ext cx="694173" cy="694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E614E8-770D-4DE8-8F77-75261000CB35}">
      <dsp:nvSpPr>
        <dsp:cNvPr id="0" name=""/>
        <dsp:cNvSpPr/>
      </dsp:nvSpPr>
      <dsp:spPr>
        <a:xfrm>
          <a:off x="5382051" y="2417544"/>
          <a:ext cx="963045" cy="69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Abitudini alimentari scorrette</a:t>
          </a:r>
        </a:p>
      </dsp:txBody>
      <dsp:txXfrm>
        <a:off x="5382051" y="2417544"/>
        <a:ext cx="963045" cy="694173"/>
      </dsp:txXfrm>
    </dsp:sp>
    <dsp:sp modelId="{9A183486-F038-493F-B838-4C1A922DF94F}">
      <dsp:nvSpPr>
        <dsp:cNvPr id="0" name=""/>
        <dsp:cNvSpPr/>
      </dsp:nvSpPr>
      <dsp:spPr>
        <a:xfrm>
          <a:off x="4906541" y="3339253"/>
          <a:ext cx="694173" cy="694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F3A43-1D20-4E1D-A9DA-148459F55645}">
      <dsp:nvSpPr>
        <dsp:cNvPr id="0" name=""/>
        <dsp:cNvSpPr/>
      </dsp:nvSpPr>
      <dsp:spPr>
        <a:xfrm>
          <a:off x="5600715" y="3339253"/>
          <a:ext cx="993556" cy="69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Mancanza di attività fisica</a:t>
          </a:r>
        </a:p>
      </dsp:txBody>
      <dsp:txXfrm>
        <a:off x="5600715" y="3339253"/>
        <a:ext cx="993556" cy="694173"/>
      </dsp:txXfrm>
    </dsp:sp>
    <dsp:sp modelId="{2B5155C6-29C9-4E17-A4E4-A32998BBF4ED}">
      <dsp:nvSpPr>
        <dsp:cNvPr id="0" name=""/>
        <dsp:cNvSpPr/>
      </dsp:nvSpPr>
      <dsp:spPr>
        <a:xfrm>
          <a:off x="5512401" y="3998718"/>
          <a:ext cx="694173" cy="694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908EF1-B290-4B39-B6A6-D19EFBD5D3BF}">
      <dsp:nvSpPr>
        <dsp:cNvPr id="0" name=""/>
        <dsp:cNvSpPr/>
      </dsp:nvSpPr>
      <dsp:spPr>
        <a:xfrm>
          <a:off x="6206575" y="3998718"/>
          <a:ext cx="1484979" cy="694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tx2"/>
              </a:solidFill>
            </a:rPr>
            <a:t>Disturbi del comportamento alimentare</a:t>
          </a:r>
        </a:p>
      </dsp:txBody>
      <dsp:txXfrm>
        <a:off x="6206575" y="3998718"/>
        <a:ext cx="1484979" cy="694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B4348-A189-4E70-9836-2AE5A8EEADF0}">
      <dsp:nvSpPr>
        <dsp:cNvPr id="0" name=""/>
        <dsp:cNvSpPr/>
      </dsp:nvSpPr>
      <dsp:spPr>
        <a:xfrm>
          <a:off x="0" y="91671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FAE77-08B4-4606-8212-A5FC7A13F55F}">
      <dsp:nvSpPr>
        <dsp:cNvPr id="0" name=""/>
        <dsp:cNvSpPr/>
      </dsp:nvSpPr>
      <dsp:spPr>
        <a:xfrm>
          <a:off x="385969" y="68055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solidFill>
                <a:schemeClr val="tx2"/>
              </a:solidFill>
            </a:rPr>
            <a:t>Anamnesi</a:t>
          </a:r>
          <a:r>
            <a:rPr lang="it-IT" sz="1200" b="1" kern="1200" dirty="0">
              <a:solidFill>
                <a:schemeClr val="tx2"/>
              </a:solidFill>
            </a:rPr>
            <a:t> </a:t>
          </a:r>
          <a:r>
            <a:rPr lang="it-IT" sz="1600" b="1" kern="1200" dirty="0">
              <a:solidFill>
                <a:schemeClr val="tx2"/>
              </a:solidFill>
            </a:rPr>
            <a:t> familiare e fisiologica, anamnesi patologica</a:t>
          </a:r>
          <a:endParaRPr lang="it-IT" sz="1200" b="1" kern="1200" dirty="0"/>
        </a:p>
      </dsp:txBody>
      <dsp:txXfrm>
        <a:off x="409026" y="703614"/>
        <a:ext cx="5357459" cy="426206"/>
      </dsp:txXfrm>
    </dsp:sp>
    <dsp:sp modelId="{81AB5415-AA57-48B3-9C33-4A7A7EDECF17}">
      <dsp:nvSpPr>
        <dsp:cNvPr id="0" name=""/>
        <dsp:cNvSpPr/>
      </dsp:nvSpPr>
      <dsp:spPr>
        <a:xfrm>
          <a:off x="0" y="164247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525C6-35DA-431C-8A37-D9BA444B530A}">
      <dsp:nvSpPr>
        <dsp:cNvPr id="0" name=""/>
        <dsp:cNvSpPr/>
      </dsp:nvSpPr>
      <dsp:spPr>
        <a:xfrm>
          <a:off x="385969" y="140631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solidFill>
                <a:schemeClr val="tx2"/>
              </a:solidFill>
            </a:rPr>
            <a:t>Attività lavorativa</a:t>
          </a:r>
        </a:p>
      </dsp:txBody>
      <dsp:txXfrm>
        <a:off x="409026" y="1429374"/>
        <a:ext cx="5357459" cy="426206"/>
      </dsp:txXfrm>
    </dsp:sp>
    <dsp:sp modelId="{1783B623-DB9C-44AC-A9CE-61688EE0A147}">
      <dsp:nvSpPr>
        <dsp:cNvPr id="0" name=""/>
        <dsp:cNvSpPr/>
      </dsp:nvSpPr>
      <dsp:spPr>
        <a:xfrm>
          <a:off x="0" y="236823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9B3D1-D428-4941-87CA-8B63C97934BC}">
      <dsp:nvSpPr>
        <dsp:cNvPr id="0" name=""/>
        <dsp:cNvSpPr/>
      </dsp:nvSpPr>
      <dsp:spPr>
        <a:xfrm>
          <a:off x="385969" y="213207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b="1" kern="1200" dirty="0">
              <a:solidFill>
                <a:schemeClr val="tx2"/>
              </a:solidFill>
            </a:rPr>
            <a:t>Rilevazione misure antropometriche (pesi, altezza, </a:t>
          </a:r>
          <a:r>
            <a:rPr lang="it-IT" sz="1600" b="1" kern="1200" dirty="0" err="1">
              <a:solidFill>
                <a:schemeClr val="tx2"/>
              </a:solidFill>
            </a:rPr>
            <a:t>circ</a:t>
          </a:r>
          <a:r>
            <a:rPr lang="it-IT" sz="1600" b="1" kern="1200" dirty="0">
              <a:solidFill>
                <a:schemeClr val="tx2"/>
              </a:solidFill>
            </a:rPr>
            <a:t> collo, addome, fianchi)</a:t>
          </a:r>
          <a:endParaRPr lang="it-IT" sz="1600" b="1" kern="1200" dirty="0"/>
        </a:p>
      </dsp:txBody>
      <dsp:txXfrm>
        <a:off x="409026" y="2155134"/>
        <a:ext cx="5357459" cy="426206"/>
      </dsp:txXfrm>
    </dsp:sp>
    <dsp:sp modelId="{B12AA561-A5BE-4E50-9EB5-F029E4C0BBE7}">
      <dsp:nvSpPr>
        <dsp:cNvPr id="0" name=""/>
        <dsp:cNvSpPr/>
      </dsp:nvSpPr>
      <dsp:spPr>
        <a:xfrm>
          <a:off x="0" y="309399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5750F-0ECC-4F4C-8FD7-965E3CDA0999}">
      <dsp:nvSpPr>
        <dsp:cNvPr id="0" name=""/>
        <dsp:cNvSpPr/>
      </dsp:nvSpPr>
      <dsp:spPr>
        <a:xfrm>
          <a:off x="385969" y="285783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Calcolo BMI</a:t>
          </a:r>
        </a:p>
      </dsp:txBody>
      <dsp:txXfrm>
        <a:off x="409026" y="2880894"/>
        <a:ext cx="5357459" cy="426206"/>
      </dsp:txXfrm>
    </dsp:sp>
    <dsp:sp modelId="{A1970CB0-4BCE-456B-9214-A968C7B8DEF2}">
      <dsp:nvSpPr>
        <dsp:cNvPr id="0" name=""/>
        <dsp:cNvSpPr/>
      </dsp:nvSpPr>
      <dsp:spPr>
        <a:xfrm>
          <a:off x="0" y="381975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C2A7B-2551-4D3B-AE6B-76D4146C09D5}">
      <dsp:nvSpPr>
        <dsp:cNvPr id="0" name=""/>
        <dsp:cNvSpPr/>
      </dsp:nvSpPr>
      <dsp:spPr>
        <a:xfrm>
          <a:off x="385969" y="358359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Prescrizione esami ematochimici co particolare attenzione ai micronutrienti</a:t>
          </a:r>
        </a:p>
      </dsp:txBody>
      <dsp:txXfrm>
        <a:off x="409026" y="3606654"/>
        <a:ext cx="5357459" cy="426206"/>
      </dsp:txXfrm>
    </dsp:sp>
    <dsp:sp modelId="{F04BBA86-103D-4F67-A197-5795D6A9CC92}">
      <dsp:nvSpPr>
        <dsp:cNvPr id="0" name=""/>
        <dsp:cNvSpPr/>
      </dsp:nvSpPr>
      <dsp:spPr>
        <a:xfrm>
          <a:off x="0" y="4545517"/>
          <a:ext cx="771939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756A8-DEAF-40DD-96B1-03B8A57098C1}">
      <dsp:nvSpPr>
        <dsp:cNvPr id="0" name=""/>
        <dsp:cNvSpPr/>
      </dsp:nvSpPr>
      <dsp:spPr>
        <a:xfrm>
          <a:off x="385969" y="4309357"/>
          <a:ext cx="5403573" cy="47232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242" tIns="0" rIns="2042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tx2"/>
              </a:solidFill>
            </a:rPr>
            <a:t>Valutazione del comportamento alimentare e personalità</a:t>
          </a:r>
        </a:p>
      </dsp:txBody>
      <dsp:txXfrm>
        <a:off x="409026" y="4332414"/>
        <a:ext cx="5357459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A30DD-773C-437D-B2C5-C43EB0FA2354}">
      <dsp:nvSpPr>
        <dsp:cNvPr id="0" name=""/>
        <dsp:cNvSpPr/>
      </dsp:nvSpPr>
      <dsp:spPr>
        <a:xfrm>
          <a:off x="0" y="1366173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49A69-A6D7-436F-9BE8-43799611EED8}">
      <dsp:nvSpPr>
        <dsp:cNvPr id="0" name=""/>
        <dsp:cNvSpPr/>
      </dsp:nvSpPr>
      <dsp:spPr>
        <a:xfrm>
          <a:off x="406400" y="1159533"/>
          <a:ext cx="5689600" cy="41328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tx2"/>
              </a:solidFill>
            </a:rPr>
            <a:t>Abuso di snack</a:t>
          </a:r>
          <a:endParaRPr lang="it-IT" sz="1400" b="1" kern="1200" dirty="0"/>
        </a:p>
      </dsp:txBody>
      <dsp:txXfrm>
        <a:off x="426575" y="1179708"/>
        <a:ext cx="5649250" cy="372930"/>
      </dsp:txXfrm>
    </dsp:sp>
    <dsp:sp modelId="{91FACFB2-F13D-4DAC-A729-C6ED6F095CE4}">
      <dsp:nvSpPr>
        <dsp:cNvPr id="0" name=""/>
        <dsp:cNvSpPr/>
      </dsp:nvSpPr>
      <dsp:spPr>
        <a:xfrm>
          <a:off x="0" y="2001213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2DFA0-FC12-42E1-AF1F-49F2BFF1CD19}">
      <dsp:nvSpPr>
        <dsp:cNvPr id="0" name=""/>
        <dsp:cNvSpPr/>
      </dsp:nvSpPr>
      <dsp:spPr>
        <a:xfrm>
          <a:off x="406400" y="1794573"/>
          <a:ext cx="5689600" cy="41328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1" kern="1200" dirty="0">
              <a:solidFill>
                <a:schemeClr val="tx2"/>
              </a:solidFill>
            </a:rPr>
            <a:t>Dolce a fine pasto</a:t>
          </a:r>
          <a:endParaRPr lang="it-IT" sz="1400" b="1" kern="1200" dirty="0"/>
        </a:p>
      </dsp:txBody>
      <dsp:txXfrm>
        <a:off x="426575" y="1814748"/>
        <a:ext cx="5649250" cy="372930"/>
      </dsp:txXfrm>
    </dsp:sp>
    <dsp:sp modelId="{4AB581EE-0915-4FF2-99C4-23791B763C59}">
      <dsp:nvSpPr>
        <dsp:cNvPr id="0" name=""/>
        <dsp:cNvSpPr/>
      </dsp:nvSpPr>
      <dsp:spPr>
        <a:xfrm>
          <a:off x="0" y="2636253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0890A-63D4-4D82-88B4-113C7D308524}">
      <dsp:nvSpPr>
        <dsp:cNvPr id="0" name=""/>
        <dsp:cNvSpPr/>
      </dsp:nvSpPr>
      <dsp:spPr>
        <a:xfrm>
          <a:off x="449263" y="2385809"/>
          <a:ext cx="5689600" cy="41328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400" b="1" kern="1200" dirty="0" err="1">
              <a:solidFill>
                <a:schemeClr val="tx2"/>
              </a:solidFill>
            </a:rPr>
            <a:t>Sweet</a:t>
          </a:r>
          <a:r>
            <a:rPr lang="it-IT" sz="1400" b="1" kern="1200" dirty="0">
              <a:solidFill>
                <a:schemeClr val="tx2"/>
              </a:solidFill>
            </a:rPr>
            <a:t> </a:t>
          </a:r>
          <a:r>
            <a:rPr lang="it-IT" sz="1400" b="1" kern="1200" dirty="0" err="1">
              <a:solidFill>
                <a:schemeClr val="tx2"/>
              </a:solidFill>
            </a:rPr>
            <a:t>eating</a:t>
          </a:r>
          <a:endParaRPr lang="it-IT" sz="1400" b="1" kern="1200" dirty="0"/>
        </a:p>
      </dsp:txBody>
      <dsp:txXfrm>
        <a:off x="469438" y="2405984"/>
        <a:ext cx="5649250" cy="372930"/>
      </dsp:txXfrm>
    </dsp:sp>
    <dsp:sp modelId="{FDE95B9A-05F7-46AE-9087-13523BD7419C}">
      <dsp:nvSpPr>
        <dsp:cNvPr id="0" name=""/>
        <dsp:cNvSpPr/>
      </dsp:nvSpPr>
      <dsp:spPr>
        <a:xfrm>
          <a:off x="0" y="3271293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BEAB6-DA8E-4514-A6BC-E722817039B8}">
      <dsp:nvSpPr>
        <dsp:cNvPr id="0" name=""/>
        <dsp:cNvSpPr/>
      </dsp:nvSpPr>
      <dsp:spPr>
        <a:xfrm>
          <a:off x="463547" y="3033921"/>
          <a:ext cx="5689600" cy="41328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2"/>
              </a:solidFill>
            </a:rPr>
            <a:t>Grazing (</a:t>
          </a:r>
          <a:r>
            <a:rPr lang="it-IT" sz="1400" b="1" kern="1200" dirty="0" err="1">
              <a:solidFill>
                <a:schemeClr val="tx2"/>
              </a:solidFill>
            </a:rPr>
            <a:t>piluccamento</a:t>
          </a:r>
          <a:r>
            <a:rPr lang="it-IT" sz="1400" b="1" kern="1200" dirty="0">
              <a:solidFill>
                <a:schemeClr val="tx2"/>
              </a:solidFill>
            </a:rPr>
            <a:t>)</a:t>
          </a:r>
        </a:p>
      </dsp:txBody>
      <dsp:txXfrm>
        <a:off x="483722" y="3054096"/>
        <a:ext cx="5649250" cy="372930"/>
      </dsp:txXfrm>
    </dsp:sp>
    <dsp:sp modelId="{E0ECF809-659A-47D3-B2BB-777B9364A8DB}">
      <dsp:nvSpPr>
        <dsp:cNvPr id="0" name=""/>
        <dsp:cNvSpPr/>
      </dsp:nvSpPr>
      <dsp:spPr>
        <a:xfrm>
          <a:off x="0" y="3906333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7EBC-5AE8-4B8E-8B59-22925F6B6E3A}">
      <dsp:nvSpPr>
        <dsp:cNvPr id="0" name=""/>
        <dsp:cNvSpPr/>
      </dsp:nvSpPr>
      <dsp:spPr>
        <a:xfrm>
          <a:off x="477836" y="3641602"/>
          <a:ext cx="5689600" cy="413280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2"/>
              </a:solidFill>
            </a:rPr>
            <a:t>Comportamenti correlati con la mancata perdita di peso e il recupero</a:t>
          </a:r>
        </a:p>
      </dsp:txBody>
      <dsp:txXfrm>
        <a:off x="498011" y="3661777"/>
        <a:ext cx="564925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0DBD4-B097-4369-9D28-A86C2F9D05AF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68736-DDA6-4380-9ECB-2BE795492041}">
      <dsp:nvSpPr>
        <dsp:cNvPr id="0" name=""/>
        <dsp:cNvSpPr/>
      </dsp:nvSpPr>
      <dsp:spPr>
        <a:xfrm>
          <a:off x="0" y="0"/>
          <a:ext cx="1625600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chemeClr val="tx2"/>
              </a:solidFill>
            </a:rPr>
            <a:t>MANAGMENT PRE OPERATORIO</a:t>
          </a:r>
          <a:endParaRPr lang="it-IT" sz="1900" kern="1200" dirty="0"/>
        </a:p>
      </dsp:txBody>
      <dsp:txXfrm>
        <a:off x="0" y="0"/>
        <a:ext cx="1625600" cy="5418667"/>
      </dsp:txXfrm>
    </dsp:sp>
    <dsp:sp modelId="{B6F9C194-66F9-4C54-B5AF-5ABE49E4F1A0}">
      <dsp:nvSpPr>
        <dsp:cNvPr id="0" name=""/>
        <dsp:cNvSpPr/>
      </dsp:nvSpPr>
      <dsp:spPr>
        <a:xfrm>
          <a:off x="1747520" y="3657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rgbClr val="F3703A"/>
              </a:solidFill>
            </a:rPr>
            <a:t>Istruire il paziente affinché modifichi le abitudini alimentari nel post operatorio</a:t>
          </a:r>
        </a:p>
      </dsp:txBody>
      <dsp:txXfrm>
        <a:off x="1747520" y="36578"/>
        <a:ext cx="6380480" cy="731572"/>
      </dsp:txXfrm>
    </dsp:sp>
    <dsp:sp modelId="{2D85BD98-857E-4EE2-8CB9-7B21B1335D0E}">
      <dsp:nvSpPr>
        <dsp:cNvPr id="0" name=""/>
        <dsp:cNvSpPr/>
      </dsp:nvSpPr>
      <dsp:spPr>
        <a:xfrm>
          <a:off x="1625599" y="76815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E3164-DA05-4C8D-90BA-B0680B296121}">
      <dsp:nvSpPr>
        <dsp:cNvPr id="0" name=""/>
        <dsp:cNvSpPr/>
      </dsp:nvSpPr>
      <dsp:spPr>
        <a:xfrm>
          <a:off x="1747520" y="804730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chemeClr val="tx2"/>
              </a:solidFill>
            </a:rPr>
            <a:t>Adeguata idratazione</a:t>
          </a:r>
        </a:p>
      </dsp:txBody>
      <dsp:txXfrm>
        <a:off x="1747520" y="804730"/>
        <a:ext cx="6380480" cy="731572"/>
      </dsp:txXfrm>
    </dsp:sp>
    <dsp:sp modelId="{68DF6E48-683B-40A7-B940-19C4B6DE5CD8}">
      <dsp:nvSpPr>
        <dsp:cNvPr id="0" name=""/>
        <dsp:cNvSpPr/>
      </dsp:nvSpPr>
      <dsp:spPr>
        <a:xfrm>
          <a:off x="1625599" y="1536303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F3CFA-3139-49FF-93D3-BDD370F9B12C}">
      <dsp:nvSpPr>
        <dsp:cNvPr id="0" name=""/>
        <dsp:cNvSpPr/>
      </dsp:nvSpPr>
      <dsp:spPr>
        <a:xfrm>
          <a:off x="1747520" y="1572881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rgbClr val="F3703A"/>
              </a:solidFill>
            </a:rPr>
            <a:t>Pianificazione dei pasti</a:t>
          </a:r>
        </a:p>
      </dsp:txBody>
      <dsp:txXfrm>
        <a:off x="1747520" y="1572881"/>
        <a:ext cx="6380480" cy="731572"/>
      </dsp:txXfrm>
    </dsp:sp>
    <dsp:sp modelId="{8D29F12E-306E-4CC3-A34B-333C98718F23}">
      <dsp:nvSpPr>
        <dsp:cNvPr id="0" name=""/>
        <dsp:cNvSpPr/>
      </dsp:nvSpPr>
      <dsp:spPr>
        <a:xfrm>
          <a:off x="1625599" y="2304454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8FE37-E954-47B5-9B6E-3D1E18004858}">
      <dsp:nvSpPr>
        <dsp:cNvPr id="0" name=""/>
        <dsp:cNvSpPr/>
      </dsp:nvSpPr>
      <dsp:spPr>
        <a:xfrm>
          <a:off x="1747520" y="2341033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chemeClr val="tx2"/>
              </a:solidFill>
            </a:rPr>
            <a:t>Progressione nella consistenza  dei cibi</a:t>
          </a:r>
        </a:p>
      </dsp:txBody>
      <dsp:txXfrm>
        <a:off x="1747520" y="2341033"/>
        <a:ext cx="6380480" cy="731572"/>
      </dsp:txXfrm>
    </dsp:sp>
    <dsp:sp modelId="{09FDD848-41C7-45F0-A2DA-7D36E36E13CB}">
      <dsp:nvSpPr>
        <dsp:cNvPr id="0" name=""/>
        <dsp:cNvSpPr/>
      </dsp:nvSpPr>
      <dsp:spPr>
        <a:xfrm>
          <a:off x="1625599" y="3072606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B6045-B5AE-47C6-B181-E82B3BA6AE3F}">
      <dsp:nvSpPr>
        <dsp:cNvPr id="0" name=""/>
        <dsp:cNvSpPr/>
      </dsp:nvSpPr>
      <dsp:spPr>
        <a:xfrm>
          <a:off x="1747520" y="3109185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rgbClr val="F3703A"/>
              </a:solidFill>
            </a:rPr>
            <a:t>Appropriato </a:t>
          </a:r>
          <a:r>
            <a:rPr lang="it-IT" sz="2000" kern="1200" dirty="0" err="1">
              <a:solidFill>
                <a:srgbClr val="F3703A"/>
              </a:solidFill>
            </a:rPr>
            <a:t>intake</a:t>
          </a:r>
          <a:endParaRPr lang="it-IT" sz="2000" kern="1200" dirty="0">
            <a:solidFill>
              <a:srgbClr val="F3703A"/>
            </a:solidFill>
          </a:endParaRPr>
        </a:p>
      </dsp:txBody>
      <dsp:txXfrm>
        <a:off x="1747520" y="3109185"/>
        <a:ext cx="6380480" cy="731572"/>
      </dsp:txXfrm>
    </dsp:sp>
    <dsp:sp modelId="{5A45DA8C-497D-4126-A992-EB30EC4CF9C9}">
      <dsp:nvSpPr>
        <dsp:cNvPr id="0" name=""/>
        <dsp:cNvSpPr/>
      </dsp:nvSpPr>
      <dsp:spPr>
        <a:xfrm>
          <a:off x="1625599" y="3840758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93EC-248D-4268-A188-E9693E3C0E80}">
      <dsp:nvSpPr>
        <dsp:cNvPr id="0" name=""/>
        <dsp:cNvSpPr/>
      </dsp:nvSpPr>
      <dsp:spPr>
        <a:xfrm>
          <a:off x="1747520" y="3877336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chemeClr val="tx2"/>
              </a:solidFill>
            </a:rPr>
            <a:t>Possibile recupero del peso</a:t>
          </a:r>
        </a:p>
      </dsp:txBody>
      <dsp:txXfrm>
        <a:off x="1747520" y="3877336"/>
        <a:ext cx="6380480" cy="731572"/>
      </dsp:txXfrm>
    </dsp:sp>
    <dsp:sp modelId="{62BC847F-8741-414D-AF7A-DBE53AF9D418}">
      <dsp:nvSpPr>
        <dsp:cNvPr id="0" name=""/>
        <dsp:cNvSpPr/>
      </dsp:nvSpPr>
      <dsp:spPr>
        <a:xfrm>
          <a:off x="1625599" y="4608909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94A11-DABD-4844-8CE1-1007DD16F6CE}">
      <dsp:nvSpPr>
        <dsp:cNvPr id="0" name=""/>
        <dsp:cNvSpPr/>
      </dsp:nvSpPr>
      <dsp:spPr>
        <a:xfrm>
          <a:off x="1747520" y="4645488"/>
          <a:ext cx="6380480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solidFill>
                <a:srgbClr val="F3703A"/>
              </a:solidFill>
            </a:rPr>
            <a:t>Restrizione alcool</a:t>
          </a:r>
        </a:p>
      </dsp:txBody>
      <dsp:txXfrm>
        <a:off x="1747520" y="4645488"/>
        <a:ext cx="6380480" cy="731572"/>
      </dsp:txXfrm>
    </dsp:sp>
    <dsp:sp modelId="{D8CC2267-F39D-48BD-A4E7-B33C861920BD}">
      <dsp:nvSpPr>
        <dsp:cNvPr id="0" name=""/>
        <dsp:cNvSpPr/>
      </dsp:nvSpPr>
      <dsp:spPr>
        <a:xfrm>
          <a:off x="1625599" y="5377061"/>
          <a:ext cx="650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AADB8-F0A8-4F0E-8F41-594E58B670CB}">
      <dsp:nvSpPr>
        <dsp:cNvPr id="0" name=""/>
        <dsp:cNvSpPr/>
      </dsp:nvSpPr>
      <dsp:spPr>
        <a:xfrm>
          <a:off x="0" y="1298961"/>
          <a:ext cx="91043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70BFE-A0AD-4C46-AAE0-E8234FA494BC}">
      <dsp:nvSpPr>
        <dsp:cNvPr id="0" name=""/>
        <dsp:cNvSpPr/>
      </dsp:nvSpPr>
      <dsp:spPr>
        <a:xfrm>
          <a:off x="455215" y="1018521"/>
          <a:ext cx="6373018" cy="5608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Miglioramento del profilo glicemico nei soggetti obesi e diabetici con riduzione dell’</a:t>
          </a:r>
          <a:r>
            <a:rPr lang="it-IT" sz="1800" b="1" kern="1200" dirty="0" err="1">
              <a:solidFill>
                <a:schemeClr val="tx2"/>
              </a:solidFill>
            </a:rPr>
            <a:t>insulino</a:t>
          </a:r>
          <a:r>
            <a:rPr lang="it-IT" sz="1800" b="1" kern="1200" dirty="0">
              <a:solidFill>
                <a:schemeClr val="tx2"/>
              </a:solidFill>
            </a:rPr>
            <a:t>-resistenza</a:t>
          </a:r>
        </a:p>
      </dsp:txBody>
      <dsp:txXfrm>
        <a:off x="482595" y="1045901"/>
        <a:ext cx="6318258" cy="506120"/>
      </dsp:txXfrm>
    </dsp:sp>
    <dsp:sp modelId="{D7B6F593-F3C2-4C37-9A8E-50C498A2DE1A}">
      <dsp:nvSpPr>
        <dsp:cNvPr id="0" name=""/>
        <dsp:cNvSpPr/>
      </dsp:nvSpPr>
      <dsp:spPr>
        <a:xfrm>
          <a:off x="0" y="2549435"/>
          <a:ext cx="91043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A6AF-58A2-4F9B-9013-FBCFBED74325}">
      <dsp:nvSpPr>
        <dsp:cNvPr id="0" name=""/>
        <dsp:cNvSpPr/>
      </dsp:nvSpPr>
      <dsp:spPr>
        <a:xfrm>
          <a:off x="455215" y="1880361"/>
          <a:ext cx="6373018" cy="94951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Miglioramento del profilo </a:t>
          </a:r>
          <a:r>
            <a:rPr lang="it-IT" sz="1800" b="1" kern="1200" dirty="0" err="1">
              <a:solidFill>
                <a:schemeClr val="tx2"/>
              </a:solidFill>
            </a:rPr>
            <a:t>lipidemico</a:t>
          </a:r>
          <a:r>
            <a:rPr lang="it-IT" sz="1800" b="1" kern="1200" dirty="0">
              <a:solidFill>
                <a:schemeClr val="tx2"/>
              </a:solidFill>
            </a:rPr>
            <a:t>, in particolare delle concentrazioni ematiche di colesterolo e trigliceridi</a:t>
          </a:r>
        </a:p>
      </dsp:txBody>
      <dsp:txXfrm>
        <a:off x="501566" y="1926712"/>
        <a:ext cx="6280316" cy="856811"/>
      </dsp:txXfrm>
    </dsp:sp>
    <dsp:sp modelId="{C21BAB48-63E1-4F10-8B73-BA5D0121A434}">
      <dsp:nvSpPr>
        <dsp:cNvPr id="0" name=""/>
        <dsp:cNvSpPr/>
      </dsp:nvSpPr>
      <dsp:spPr>
        <a:xfrm>
          <a:off x="0" y="3411275"/>
          <a:ext cx="91043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8BF13-5CA0-4266-B512-BB3453C60450}">
      <dsp:nvSpPr>
        <dsp:cNvPr id="0" name=""/>
        <dsp:cNvSpPr/>
      </dsp:nvSpPr>
      <dsp:spPr>
        <a:xfrm>
          <a:off x="455215" y="3130835"/>
          <a:ext cx="6373018" cy="5608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2"/>
              </a:solidFill>
            </a:rPr>
            <a:t>Riduzione di alcuni marcatori infiammatori</a:t>
          </a:r>
        </a:p>
      </dsp:txBody>
      <dsp:txXfrm>
        <a:off x="482595" y="3158215"/>
        <a:ext cx="6318258" cy="506120"/>
      </dsp:txXfrm>
    </dsp:sp>
    <dsp:sp modelId="{6CEF559A-0B6C-4262-8CCC-18C68832F715}">
      <dsp:nvSpPr>
        <dsp:cNvPr id="0" name=""/>
        <dsp:cNvSpPr/>
      </dsp:nvSpPr>
      <dsp:spPr>
        <a:xfrm>
          <a:off x="0" y="4273115"/>
          <a:ext cx="91043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0AF8C-0140-4C08-B359-A74A389F27D1}">
      <dsp:nvSpPr>
        <dsp:cNvPr id="0" name=""/>
        <dsp:cNvSpPr/>
      </dsp:nvSpPr>
      <dsp:spPr>
        <a:xfrm>
          <a:off x="455215" y="3992675"/>
          <a:ext cx="6373018" cy="5608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885" tIns="0" rIns="24088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solidFill>
                <a:schemeClr val="tx2"/>
              </a:solidFill>
            </a:rPr>
            <a:t>Rapida perdita di peso, stimata </a:t>
          </a:r>
          <a:r>
            <a:rPr lang="it-IT" sz="1900" b="1" kern="1200" dirty="0" err="1">
              <a:solidFill>
                <a:schemeClr val="tx2"/>
              </a:solidFill>
            </a:rPr>
            <a:t>ta</a:t>
          </a:r>
          <a:r>
            <a:rPr lang="it-IT" sz="1900" b="1" kern="1200" dirty="0">
              <a:solidFill>
                <a:schemeClr val="tx2"/>
              </a:solidFill>
            </a:rPr>
            <a:t> 1 e 2,5 kg a settimana</a:t>
          </a:r>
        </a:p>
      </dsp:txBody>
      <dsp:txXfrm>
        <a:off x="482595" y="4020055"/>
        <a:ext cx="631825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13/06/2025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13/06/2025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76105" cy="6858000"/>
          </a:xfrm>
          <a:prstGeom prst="rect">
            <a:avLst/>
          </a:prstGeom>
          <a:solidFill>
            <a:srgbClr val="3A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A559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0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F3DC-812A-0018-D424-A278B03A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0" r="1"/>
          <a:stretch/>
        </p:blipFill>
        <p:spPr>
          <a:xfrm>
            <a:off x="-69694" y="0"/>
            <a:ext cx="506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13/06/2025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087" y="1815243"/>
            <a:ext cx="4526280" cy="3227514"/>
          </a:xfrm>
        </p:spPr>
        <p:txBody>
          <a:bodyPr>
            <a:noAutofit/>
          </a:bodyPr>
          <a:lstStyle/>
          <a:p>
            <a:r>
              <a:rPr lang="it-IT" sz="4800" dirty="0"/>
              <a:t>APPROCCIO DIETETICO ALLA CHIRURGIA BARIATRICA: ESISTE UN GOLD STANDARD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7838" y="5306885"/>
            <a:ext cx="6115049" cy="127965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A9F"/>
                </a:solidFill>
              </a:rPr>
              <a:t>RELATRICE:</a:t>
            </a:r>
            <a:r>
              <a:rPr lang="it-IT" sz="2800" b="1" dirty="0">
                <a:solidFill>
                  <a:srgbClr val="007A9F"/>
                </a:solidFill>
              </a:rPr>
              <a:t> </a:t>
            </a:r>
            <a:r>
              <a:rPr lang="it-IT" sz="2000" b="1" dirty="0">
                <a:solidFill>
                  <a:srgbClr val="F3703A"/>
                </a:solidFill>
              </a:rPr>
              <a:t>Dr.ssa FEDERICA RUFFOLO –</a:t>
            </a:r>
            <a:r>
              <a:rPr lang="it-IT" sz="2800" b="1" dirty="0">
                <a:solidFill>
                  <a:srgbClr val="F3703A"/>
                </a:solidFill>
              </a:rPr>
              <a:t> </a:t>
            </a:r>
            <a:r>
              <a:rPr lang="it-IT" sz="2000" b="1" dirty="0">
                <a:solidFill>
                  <a:schemeClr val="accent3"/>
                </a:solidFill>
              </a:rPr>
              <a:t>Biologa Nutrizionista</a:t>
            </a:r>
            <a:endParaRPr lang="it-IT" sz="2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destra 5">
            <a:extLst>
              <a:ext uri="{FF2B5EF4-FFF2-40B4-BE49-F238E27FC236}">
                <a16:creationId xmlns:a16="http://schemas.microsoft.com/office/drawing/2014/main" id="{09742BDD-4651-21CC-C151-AFDCEAE8B22B}"/>
              </a:ext>
            </a:extLst>
          </p:cNvPr>
          <p:cNvSpPr/>
          <p:nvPr/>
        </p:nvSpPr>
        <p:spPr>
          <a:xfrm rot="10800000">
            <a:off x="334145" y="4565790"/>
            <a:ext cx="10086797" cy="1240972"/>
          </a:xfrm>
          <a:prstGeom prst="righ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ECBD62EF-9F16-10F3-8973-F1BAF0FA7F39}"/>
              </a:ext>
            </a:extLst>
          </p:cNvPr>
          <p:cNvSpPr/>
          <p:nvPr/>
        </p:nvSpPr>
        <p:spPr>
          <a:xfrm>
            <a:off x="1045029" y="3917321"/>
            <a:ext cx="10086797" cy="109010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EB4FF4D-37B5-9C7F-AA67-7CCD0E78C492}"/>
              </a:ext>
            </a:extLst>
          </p:cNvPr>
          <p:cNvSpPr/>
          <p:nvPr/>
        </p:nvSpPr>
        <p:spPr>
          <a:xfrm rot="10800000">
            <a:off x="334145" y="3117988"/>
            <a:ext cx="10086797" cy="1240972"/>
          </a:xfrm>
          <a:prstGeom prst="righ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B1D6584A-39B9-41AF-A2A4-F69DC738D481}"/>
              </a:ext>
            </a:extLst>
          </p:cNvPr>
          <p:cNvSpPr/>
          <p:nvPr/>
        </p:nvSpPr>
        <p:spPr>
          <a:xfrm>
            <a:off x="1052601" y="2318656"/>
            <a:ext cx="10086797" cy="124097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273651-B946-0778-2E56-81131CCA684B}"/>
              </a:ext>
            </a:extLst>
          </p:cNvPr>
          <p:cNvSpPr txBox="1"/>
          <p:nvPr/>
        </p:nvSpPr>
        <p:spPr>
          <a:xfrm>
            <a:off x="2623930" y="757967"/>
            <a:ext cx="694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IL RUOLO DELLA PERDITA DI PESO PRE-OPERATORIA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380921A-A127-CC1C-010E-98B83E39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174" y="1519324"/>
            <a:ext cx="9528313" cy="43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370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Obiettivi della Dieta Preoperatoria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dieta preoperatoria nella chirurgia bariatrica ha finalità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cliniche e tecniche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 precise: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Ridurre la steatosi epatica e il volume del fegato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facilitando l’accesso laparoscopico e riducendo le complicanze intraoperatorie.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Diminuire il grasso viscerale e il peso corporeo generale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migliorando le condizioni metaboliche del paziente.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Stabilizzare parametri ematochimici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glicemia, pressione arteriosa e profilo lipidico.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Favorire la compliance del paziente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prepararlo psicologicamente e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comportamentalmente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alle abitudini alimentari post-intervento.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8DFA571-8A08-6AED-2E44-2C08525102EE}"/>
              </a:ext>
            </a:extLst>
          </p:cNvPr>
          <p:cNvSpPr/>
          <p:nvPr/>
        </p:nvSpPr>
        <p:spPr>
          <a:xfrm>
            <a:off x="10420942" y="2255679"/>
            <a:ext cx="765313" cy="2965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89C90B-0F3B-B2AC-87AD-DB2F88730A07}"/>
              </a:ext>
            </a:extLst>
          </p:cNvPr>
          <p:cNvSpPr/>
          <p:nvPr/>
        </p:nvSpPr>
        <p:spPr>
          <a:xfrm>
            <a:off x="266582" y="3117988"/>
            <a:ext cx="765313" cy="2965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18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E67F08-3C7F-D815-4CB5-274D1EABAD6A}"/>
              </a:ext>
            </a:extLst>
          </p:cNvPr>
          <p:cNvSpPr txBox="1"/>
          <p:nvPr/>
        </p:nvSpPr>
        <p:spPr>
          <a:xfrm>
            <a:off x="2855843" y="499616"/>
            <a:ext cx="64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3703A"/>
                </a:solidFill>
              </a:rPr>
              <a:t>STEATOSI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sz="2800" b="1" dirty="0">
                <a:solidFill>
                  <a:srgbClr val="F3703A"/>
                </a:solidFill>
              </a:rPr>
              <a:t>EPATICA NON ALCOLICA</a:t>
            </a:r>
            <a:endParaRPr lang="it-IT" b="1" dirty="0">
              <a:solidFill>
                <a:srgbClr val="F3703A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F65382-56D0-2B61-314A-5CB8909C69F4}"/>
              </a:ext>
            </a:extLst>
          </p:cNvPr>
          <p:cNvSpPr txBox="1"/>
          <p:nvPr/>
        </p:nvSpPr>
        <p:spPr>
          <a:xfrm>
            <a:off x="503582" y="1674674"/>
            <a:ext cx="9240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É la causa più comune di </a:t>
            </a:r>
            <a:r>
              <a:rPr lang="it-IT" b="1" dirty="0">
                <a:solidFill>
                  <a:schemeClr val="tx2"/>
                </a:solidFill>
              </a:rPr>
              <a:t>conversione dell’intervento da laparoscopia  a laparotomia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La </a:t>
            </a:r>
            <a:r>
              <a:rPr lang="it-IT" b="1" dirty="0">
                <a:solidFill>
                  <a:schemeClr val="tx2"/>
                </a:solidFill>
              </a:rPr>
              <a:t>perdita di peso è di grande efficacia </a:t>
            </a:r>
            <a:r>
              <a:rPr lang="it-IT" dirty="0">
                <a:solidFill>
                  <a:schemeClr val="tx2"/>
                </a:solidFill>
              </a:rPr>
              <a:t>nella gestione della steatosi epatica non alcolica nei pazienti obesi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Una modesta (~10%) </a:t>
            </a:r>
            <a:r>
              <a:rPr lang="it-IT" b="1" dirty="0">
                <a:solidFill>
                  <a:schemeClr val="tx2"/>
                </a:solidFill>
              </a:rPr>
              <a:t>riduzione del peso corporeo e dell’adiposità viscerale </a:t>
            </a:r>
            <a:r>
              <a:rPr lang="it-IT" dirty="0">
                <a:solidFill>
                  <a:schemeClr val="tx2"/>
                </a:solidFill>
              </a:rPr>
              <a:t>determina un significativo miglioramento dei parametri della  </a:t>
            </a:r>
            <a:r>
              <a:rPr lang="it-IT" b="1" dirty="0">
                <a:solidFill>
                  <a:schemeClr val="tx2"/>
                </a:solidFill>
              </a:rPr>
              <a:t>sindrome metabolica </a:t>
            </a:r>
            <a:r>
              <a:rPr lang="it-IT" dirty="0">
                <a:solidFill>
                  <a:schemeClr val="tx2"/>
                </a:solidFill>
              </a:rPr>
              <a:t>ed il quadro biochimico ed istologico a livello  epatico</a:t>
            </a:r>
          </a:p>
        </p:txBody>
      </p:sp>
      <p:pic>
        <p:nvPicPr>
          <p:cNvPr id="15362" name="Picture 2" descr="Approfondimento sulla steatosi epatica non alcolica: l'importanza di  individuare, prevenire, rallentare - Trends of Medicine">
            <a:extLst>
              <a:ext uri="{FF2B5EF4-FFF2-40B4-BE49-F238E27FC236}">
                <a16:creationId xmlns:a16="http://schemas.microsoft.com/office/drawing/2014/main" id="{FE8C3702-AC6A-E911-4242-FD00EEED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/>
          <a:stretch>
            <a:fillRect/>
          </a:stretch>
        </p:blipFill>
        <p:spPr bwMode="auto">
          <a:xfrm>
            <a:off x="5703024" y="3670852"/>
            <a:ext cx="5694363" cy="32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7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14B06-B500-44A9-3107-11788D9F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golo ripiegato 3">
            <a:extLst>
              <a:ext uri="{FF2B5EF4-FFF2-40B4-BE49-F238E27FC236}">
                <a16:creationId xmlns:a16="http://schemas.microsoft.com/office/drawing/2014/main" id="{F2D8DA01-3CD1-4F75-0D6F-32B39AE055C5}"/>
              </a:ext>
            </a:extLst>
          </p:cNvPr>
          <p:cNvSpPr/>
          <p:nvPr/>
        </p:nvSpPr>
        <p:spPr>
          <a:xfrm>
            <a:off x="3332239" y="4141638"/>
            <a:ext cx="5918042" cy="631371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ngolo ripiegato 1">
            <a:extLst>
              <a:ext uri="{FF2B5EF4-FFF2-40B4-BE49-F238E27FC236}">
                <a16:creationId xmlns:a16="http://schemas.microsoft.com/office/drawing/2014/main" id="{841AA77F-05B4-3FF7-C5D4-54B577CC92A4}"/>
              </a:ext>
            </a:extLst>
          </p:cNvPr>
          <p:cNvSpPr/>
          <p:nvPr/>
        </p:nvSpPr>
        <p:spPr>
          <a:xfrm>
            <a:off x="3898977" y="2555301"/>
            <a:ext cx="4394042" cy="622726"/>
          </a:xfrm>
          <a:prstGeom prst="foldedCorne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D1E656-C64C-BBB1-94A8-8F02708F3D6F}"/>
              </a:ext>
            </a:extLst>
          </p:cNvPr>
          <p:cNvSpPr txBox="1"/>
          <p:nvPr/>
        </p:nvSpPr>
        <p:spPr>
          <a:xfrm>
            <a:off x="891444" y="1977698"/>
            <a:ext cx="10409109" cy="1477328"/>
          </a:xfrm>
          <a:prstGeom prst="rect">
            <a:avLst/>
          </a:prstGeom>
          <a:noFill/>
          <a:ln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Le raccomandazioni </a:t>
            </a:r>
            <a:r>
              <a:rPr lang="it-IT" dirty="0" err="1">
                <a:solidFill>
                  <a:schemeClr val="tx2"/>
                </a:solidFill>
              </a:rPr>
              <a:t>aace</a:t>
            </a:r>
            <a:r>
              <a:rPr lang="it-IT" dirty="0">
                <a:solidFill>
                  <a:schemeClr val="tx2"/>
                </a:solidFill>
              </a:rPr>
              <a:t> sottolineano l’utilità della dietoterapia preoperatoria per ridurre le complicanze:</a:t>
            </a:r>
          </a:p>
          <a:p>
            <a:r>
              <a:rPr lang="it-IT" dirty="0">
                <a:solidFill>
                  <a:schemeClr val="tx2"/>
                </a:solidFill>
              </a:rPr>
              <a:t>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Glicemia a digiuno &lt; 100 mg/dl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Glicemia post prandiale &lt; 140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22F67C-D4C2-E227-C98B-F08BF679125F}"/>
              </a:ext>
            </a:extLst>
          </p:cNvPr>
          <p:cNvSpPr txBox="1"/>
          <p:nvPr/>
        </p:nvSpPr>
        <p:spPr>
          <a:xfrm>
            <a:off x="891445" y="3679973"/>
            <a:ext cx="104091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Emoglobina Glicosilata &lt; 7 %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8F7DBC-ADD3-AF08-5939-4B03B0FB4FF5}"/>
              </a:ext>
            </a:extLst>
          </p:cNvPr>
          <p:cNvSpPr txBox="1"/>
          <p:nvPr/>
        </p:nvSpPr>
        <p:spPr>
          <a:xfrm>
            <a:off x="2524537" y="788989"/>
            <a:ext cx="779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/>
                </a:solidFill>
              </a:rPr>
              <a:t>CALO PONDERALE E DIABETE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AF1F4A6-682B-2764-F3DD-A71288D138A7}"/>
              </a:ext>
            </a:extLst>
          </p:cNvPr>
          <p:cNvSpPr/>
          <p:nvPr/>
        </p:nvSpPr>
        <p:spPr>
          <a:xfrm>
            <a:off x="6095997" y="3331729"/>
            <a:ext cx="390527" cy="6036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70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golo ripiegato 3">
            <a:extLst>
              <a:ext uri="{FF2B5EF4-FFF2-40B4-BE49-F238E27FC236}">
                <a16:creationId xmlns:a16="http://schemas.microsoft.com/office/drawing/2014/main" id="{F6BC4625-CC00-40EA-18F5-BEF57840A07F}"/>
              </a:ext>
            </a:extLst>
          </p:cNvPr>
          <p:cNvSpPr/>
          <p:nvPr/>
        </p:nvSpPr>
        <p:spPr>
          <a:xfrm>
            <a:off x="3136977" y="4248931"/>
            <a:ext cx="5918042" cy="631371"/>
          </a:xfrm>
          <a:prstGeom prst="foldedCorne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ngolo ripiegato 1">
            <a:extLst>
              <a:ext uri="{FF2B5EF4-FFF2-40B4-BE49-F238E27FC236}">
                <a16:creationId xmlns:a16="http://schemas.microsoft.com/office/drawing/2014/main" id="{D804F7D0-7469-098D-3F27-815C03D3D3EE}"/>
              </a:ext>
            </a:extLst>
          </p:cNvPr>
          <p:cNvSpPr/>
          <p:nvPr/>
        </p:nvSpPr>
        <p:spPr>
          <a:xfrm>
            <a:off x="3898977" y="2555301"/>
            <a:ext cx="4394042" cy="622726"/>
          </a:xfrm>
          <a:prstGeom prst="foldedCorne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31535A-4BC1-13F3-7CFA-9D03C4D1BB22}"/>
              </a:ext>
            </a:extLst>
          </p:cNvPr>
          <p:cNvSpPr txBox="1"/>
          <p:nvPr/>
        </p:nvSpPr>
        <p:spPr>
          <a:xfrm>
            <a:off x="891444" y="1977698"/>
            <a:ext cx="10409109" cy="1200329"/>
          </a:xfrm>
          <a:prstGeom prst="rect">
            <a:avLst/>
          </a:prstGeom>
          <a:noFill/>
          <a:ln cap="rnd"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perdita di peso promuove favorevoli cambi emodinamici  contrastando gli effetti negativi dell’ipertensione:</a:t>
            </a:r>
          </a:p>
          <a:p>
            <a:r>
              <a:rPr lang="it-IT" dirty="0">
                <a:solidFill>
                  <a:schemeClr val="tx2"/>
                </a:solidFill>
              </a:rPr>
              <a:t>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Agisce sul rimodellamento cardiaco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Regressione dell’ipertrofia ventricolare sx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392B75-33C9-D224-8BE0-C0C22C32B95A}"/>
              </a:ext>
            </a:extLst>
          </p:cNvPr>
          <p:cNvSpPr txBox="1"/>
          <p:nvPr/>
        </p:nvSpPr>
        <p:spPr>
          <a:xfrm>
            <a:off x="891445" y="3679973"/>
            <a:ext cx="10409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Una riduzione del peso di 5.1 Kg determina: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riduzione della pressione arteriosa sistolica di 4.44 mmHg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riduzione della pressione arteriosa diastolica di 3.57 mmHg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ED5054-C4A2-3A50-5174-7E9B9EA2E5B6}"/>
              </a:ext>
            </a:extLst>
          </p:cNvPr>
          <p:cNvSpPr txBox="1"/>
          <p:nvPr/>
        </p:nvSpPr>
        <p:spPr>
          <a:xfrm>
            <a:off x="384312" y="6184949"/>
            <a:ext cx="9369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chemeClr val="tx2"/>
                </a:solidFill>
              </a:rPr>
              <a:t>References</a:t>
            </a:r>
            <a:r>
              <a:rPr lang="it-IT" sz="1200" dirty="0">
                <a:solidFill>
                  <a:schemeClr val="tx2"/>
                </a:solidFill>
              </a:rPr>
              <a:t> • M. </a:t>
            </a:r>
            <a:r>
              <a:rPr lang="it-IT" sz="1200" dirty="0" err="1">
                <a:solidFill>
                  <a:schemeClr val="tx2"/>
                </a:solidFill>
              </a:rPr>
              <a:t>Lakhani</a:t>
            </a:r>
            <a:r>
              <a:rPr lang="it-IT" sz="1200" dirty="0">
                <a:solidFill>
                  <a:schemeClr val="tx2"/>
                </a:solidFill>
              </a:rPr>
              <a:t> and S. Fein, 2011, “</a:t>
            </a:r>
            <a:r>
              <a:rPr lang="it-IT" sz="1200" dirty="0" err="1">
                <a:solidFill>
                  <a:schemeClr val="tx2"/>
                </a:solidFill>
              </a:rPr>
              <a:t>Effects</a:t>
            </a:r>
            <a:r>
              <a:rPr lang="it-IT" sz="1200" dirty="0">
                <a:solidFill>
                  <a:schemeClr val="tx2"/>
                </a:solidFill>
              </a:rPr>
              <a:t> of </a:t>
            </a:r>
            <a:r>
              <a:rPr lang="it-IT" sz="1200" dirty="0" err="1">
                <a:solidFill>
                  <a:schemeClr val="tx2"/>
                </a:solidFill>
              </a:rPr>
              <a:t>obesity</a:t>
            </a:r>
            <a:r>
              <a:rPr lang="it-IT" sz="1200" dirty="0">
                <a:solidFill>
                  <a:schemeClr val="tx2"/>
                </a:solidFill>
              </a:rPr>
              <a:t> and </a:t>
            </a:r>
            <a:r>
              <a:rPr lang="it-IT" sz="1200" dirty="0" err="1">
                <a:solidFill>
                  <a:schemeClr val="tx2"/>
                </a:solidFill>
              </a:rPr>
              <a:t>subsequent</a:t>
            </a:r>
            <a:r>
              <a:rPr lang="it-IT" sz="1200" dirty="0">
                <a:solidFill>
                  <a:schemeClr val="tx2"/>
                </a:solidFill>
              </a:rPr>
              <a:t> weight </a:t>
            </a:r>
            <a:r>
              <a:rPr lang="it-IT" sz="1200" dirty="0" err="1">
                <a:solidFill>
                  <a:schemeClr val="tx2"/>
                </a:solidFill>
              </a:rPr>
              <a:t>reduction</a:t>
            </a:r>
            <a:r>
              <a:rPr lang="it-IT" sz="1200" dirty="0">
                <a:solidFill>
                  <a:schemeClr val="tx2"/>
                </a:solidFill>
              </a:rPr>
              <a:t> on </a:t>
            </a:r>
            <a:r>
              <a:rPr lang="it-IT" sz="1200" dirty="0" err="1">
                <a:solidFill>
                  <a:schemeClr val="tx2"/>
                </a:solidFill>
              </a:rPr>
              <a:t>left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ventricular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function</a:t>
            </a:r>
            <a:r>
              <a:rPr lang="it-IT" sz="1200" dirty="0">
                <a:solidFill>
                  <a:schemeClr val="tx2"/>
                </a:solidFill>
              </a:rPr>
              <a:t>”, </a:t>
            </a:r>
            <a:r>
              <a:rPr lang="it-IT" sz="1200" dirty="0" err="1">
                <a:solidFill>
                  <a:schemeClr val="tx2"/>
                </a:solidFill>
              </a:rPr>
              <a:t>Cardiology</a:t>
            </a:r>
            <a:r>
              <a:rPr lang="it-IT" sz="1200" dirty="0">
                <a:solidFill>
                  <a:schemeClr val="tx2"/>
                </a:solidFill>
              </a:rPr>
              <a:t> in Review </a:t>
            </a:r>
            <a:r>
              <a:rPr lang="it-IT" sz="1200" dirty="0" err="1">
                <a:solidFill>
                  <a:schemeClr val="tx2"/>
                </a:solidFill>
              </a:rPr>
              <a:t>Vol</a:t>
            </a:r>
            <a:r>
              <a:rPr lang="it-IT" sz="1200" dirty="0">
                <a:solidFill>
                  <a:schemeClr val="tx2"/>
                </a:solidFill>
              </a:rPr>
              <a:t> 19, no, pp.1-4  • </a:t>
            </a:r>
            <a:r>
              <a:rPr lang="it-IT" sz="1200" dirty="0" err="1">
                <a:solidFill>
                  <a:schemeClr val="tx2"/>
                </a:solidFill>
              </a:rPr>
              <a:t>J.E.Neter</a:t>
            </a:r>
            <a:r>
              <a:rPr lang="it-IT" sz="1200" dirty="0">
                <a:solidFill>
                  <a:schemeClr val="tx2"/>
                </a:solidFill>
              </a:rPr>
              <a:t> et al., </a:t>
            </a:r>
            <a:r>
              <a:rPr lang="it-IT" sz="1200" dirty="0" err="1">
                <a:solidFill>
                  <a:schemeClr val="tx2"/>
                </a:solidFill>
              </a:rPr>
              <a:t>Hypertension</a:t>
            </a:r>
            <a:r>
              <a:rPr lang="it-IT" sz="1200" dirty="0">
                <a:solidFill>
                  <a:schemeClr val="tx2"/>
                </a:solidFill>
              </a:rPr>
              <a:t>, 2003, AHA Journals, 42 (5), 878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B6C2395-D309-33F1-345E-DD3796715D89}"/>
              </a:ext>
            </a:extLst>
          </p:cNvPr>
          <p:cNvSpPr txBox="1"/>
          <p:nvPr/>
        </p:nvSpPr>
        <p:spPr>
          <a:xfrm>
            <a:off x="2524537" y="788989"/>
            <a:ext cx="779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/>
                </a:solidFill>
              </a:rPr>
              <a:t>CALO PONDERALE E PRESSIONE ARTERIOSA</a:t>
            </a:r>
          </a:p>
        </p:txBody>
      </p:sp>
    </p:spTree>
    <p:extLst>
      <p:ext uri="{BB962C8B-B14F-4D97-AF65-F5344CB8AC3E}">
        <p14:creationId xmlns:p14="http://schemas.microsoft.com/office/powerpoint/2010/main" val="100791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terruzione 6">
            <a:extLst>
              <a:ext uri="{FF2B5EF4-FFF2-40B4-BE49-F238E27FC236}">
                <a16:creationId xmlns:a16="http://schemas.microsoft.com/office/drawing/2014/main" id="{E25FB333-62DD-C7CF-35CB-35FEE2641A95}"/>
              </a:ext>
            </a:extLst>
          </p:cNvPr>
          <p:cNvSpPr/>
          <p:nvPr/>
        </p:nvSpPr>
        <p:spPr>
          <a:xfrm>
            <a:off x="338401" y="1232314"/>
            <a:ext cx="6552727" cy="1505494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Interruzione 4">
            <a:extLst>
              <a:ext uri="{FF2B5EF4-FFF2-40B4-BE49-F238E27FC236}">
                <a16:creationId xmlns:a16="http://schemas.microsoft.com/office/drawing/2014/main" id="{44480EFB-194A-B465-0E32-06812A1D376D}"/>
              </a:ext>
            </a:extLst>
          </p:cNvPr>
          <p:cNvSpPr/>
          <p:nvPr/>
        </p:nvSpPr>
        <p:spPr>
          <a:xfrm>
            <a:off x="5155568" y="2827453"/>
            <a:ext cx="6552727" cy="1505494"/>
          </a:xfrm>
          <a:prstGeom prst="flowChartTerminato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Interruzione 1">
            <a:extLst>
              <a:ext uri="{FF2B5EF4-FFF2-40B4-BE49-F238E27FC236}">
                <a16:creationId xmlns:a16="http://schemas.microsoft.com/office/drawing/2014/main" id="{2513A743-DAE6-0E62-4EA8-F596E91EAFDF}"/>
              </a:ext>
            </a:extLst>
          </p:cNvPr>
          <p:cNvSpPr/>
          <p:nvPr/>
        </p:nvSpPr>
        <p:spPr>
          <a:xfrm>
            <a:off x="528218" y="4512236"/>
            <a:ext cx="6552727" cy="1505494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CB7779-BD0C-A1BD-5229-7E49B05630F7}"/>
              </a:ext>
            </a:extLst>
          </p:cNvPr>
          <p:cNvSpPr txBox="1"/>
          <p:nvPr/>
        </p:nvSpPr>
        <p:spPr>
          <a:xfrm>
            <a:off x="756581" y="484185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Soggetti con BMI&gt; 40 mostrano una significativa riduzione nel grasso nel collo e significativa diminuzione delle AHI dopo una perdita del 10% del peso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21A65F-CD8A-42C7-30FE-975FD401BDD3}"/>
              </a:ext>
            </a:extLst>
          </p:cNvPr>
          <p:cNvSpPr txBox="1"/>
          <p:nvPr/>
        </p:nvSpPr>
        <p:spPr>
          <a:xfrm>
            <a:off x="3531704" y="557895"/>
            <a:ext cx="51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/>
                </a:solidFill>
              </a:rPr>
              <a:t>CALO PONDERALE E OSAS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225818-D727-6B50-5171-997974AD25F7}"/>
              </a:ext>
            </a:extLst>
          </p:cNvPr>
          <p:cNvSpPr txBox="1"/>
          <p:nvPr/>
        </p:nvSpPr>
        <p:spPr>
          <a:xfrm>
            <a:off x="5612295" y="32570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 risultati sono maggiormente evidenti nei soggetti con OSAS severa  (AHI &gt;30)  e BMI elevato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5CC5C5-4174-F268-93DE-BC69A15EB8FB}"/>
              </a:ext>
            </a:extLst>
          </p:cNvPr>
          <p:cNvSpPr txBox="1"/>
          <p:nvPr/>
        </p:nvSpPr>
        <p:spPr>
          <a:xfrm>
            <a:off x="566764" y="17348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Una circonferenza collo &gt; 44 cm si associa ad una intubazione difficoltosa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FE4965-4F8B-4AAE-DD69-E850CD66280B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 err="1">
                <a:solidFill>
                  <a:schemeClr val="tx2"/>
                </a:solidFill>
              </a:rPr>
              <a:t>References</a:t>
            </a:r>
            <a:r>
              <a:rPr lang="it-IT" sz="1200" dirty="0">
                <a:solidFill>
                  <a:schemeClr val="tx2"/>
                </a:solidFill>
              </a:rPr>
              <a:t>: Hernandez et al., 2009 “</a:t>
            </a:r>
            <a:r>
              <a:rPr lang="it-IT" sz="1200" dirty="0" err="1">
                <a:solidFill>
                  <a:schemeClr val="tx2"/>
                </a:solidFill>
              </a:rPr>
              <a:t>Effects</a:t>
            </a:r>
            <a:r>
              <a:rPr lang="it-IT" sz="1200" dirty="0">
                <a:solidFill>
                  <a:schemeClr val="tx2"/>
                </a:solidFill>
              </a:rPr>
              <a:t> of </a:t>
            </a:r>
            <a:r>
              <a:rPr lang="it-IT" sz="1200" dirty="0" err="1">
                <a:solidFill>
                  <a:schemeClr val="tx2"/>
                </a:solidFill>
              </a:rPr>
              <a:t>maintained</a:t>
            </a:r>
            <a:r>
              <a:rPr lang="it-IT" sz="1200" dirty="0">
                <a:solidFill>
                  <a:schemeClr val="tx2"/>
                </a:solidFill>
              </a:rPr>
              <a:t> weight </a:t>
            </a:r>
            <a:r>
              <a:rPr lang="it-IT" sz="1200" dirty="0" err="1">
                <a:solidFill>
                  <a:schemeClr val="tx2"/>
                </a:solidFill>
              </a:rPr>
              <a:t>loss</a:t>
            </a:r>
            <a:r>
              <a:rPr lang="it-IT" sz="1200" dirty="0">
                <a:solidFill>
                  <a:schemeClr val="tx2"/>
                </a:solidFill>
              </a:rPr>
              <a:t> on </a:t>
            </a:r>
            <a:r>
              <a:rPr lang="it-IT" sz="1200" dirty="0" err="1">
                <a:solidFill>
                  <a:schemeClr val="tx2"/>
                </a:solidFill>
              </a:rPr>
              <a:t>sleep</a:t>
            </a:r>
            <a:r>
              <a:rPr lang="it-IT" sz="1200" dirty="0">
                <a:solidFill>
                  <a:schemeClr val="tx2"/>
                </a:solidFill>
              </a:rPr>
              <a:t> dynamics and neck </a:t>
            </a:r>
            <a:r>
              <a:rPr lang="it-IT" sz="1200" dirty="0" err="1">
                <a:solidFill>
                  <a:schemeClr val="tx2"/>
                </a:solidFill>
              </a:rPr>
              <a:t>morphology</a:t>
            </a:r>
            <a:r>
              <a:rPr lang="it-IT" sz="1200" dirty="0">
                <a:solidFill>
                  <a:schemeClr val="tx2"/>
                </a:solidFill>
              </a:rPr>
              <a:t> in </a:t>
            </a:r>
            <a:r>
              <a:rPr lang="it-IT" sz="1200" dirty="0" err="1">
                <a:solidFill>
                  <a:schemeClr val="tx2"/>
                </a:solidFill>
              </a:rPr>
              <a:t>severly</a:t>
            </a:r>
            <a:r>
              <a:rPr lang="it-IT" sz="1200" dirty="0">
                <a:solidFill>
                  <a:schemeClr val="tx2"/>
                </a:solidFill>
              </a:rPr>
              <a:t> obese </a:t>
            </a:r>
            <a:r>
              <a:rPr lang="it-IT" sz="1200" dirty="0" err="1">
                <a:solidFill>
                  <a:schemeClr val="tx2"/>
                </a:solidFill>
              </a:rPr>
              <a:t>adults</a:t>
            </a:r>
            <a:r>
              <a:rPr lang="it-IT" sz="1200" dirty="0">
                <a:solidFill>
                  <a:schemeClr val="tx2"/>
                </a:solidFill>
              </a:rPr>
              <a:t>, </a:t>
            </a:r>
            <a:r>
              <a:rPr lang="it-IT" sz="1200" dirty="0" err="1">
                <a:solidFill>
                  <a:schemeClr val="tx2"/>
                </a:solidFill>
              </a:rPr>
              <a:t>Obesity</a:t>
            </a:r>
            <a:r>
              <a:rPr lang="it-IT" sz="1200" dirty="0">
                <a:solidFill>
                  <a:schemeClr val="tx2"/>
                </a:solidFill>
              </a:rPr>
              <a:t>: 17 (1): 84-91.  </a:t>
            </a:r>
            <a:r>
              <a:rPr lang="it-IT" sz="1200" dirty="0" err="1">
                <a:solidFill>
                  <a:schemeClr val="tx2"/>
                </a:solidFill>
              </a:rPr>
              <a:t>LamB</a:t>
            </a:r>
            <a:r>
              <a:rPr lang="it-IT" sz="1200" dirty="0">
                <a:solidFill>
                  <a:schemeClr val="tx2"/>
                </a:solidFill>
              </a:rPr>
              <a:t> et al.; 2007 “</a:t>
            </a:r>
            <a:r>
              <a:rPr lang="it-IT" sz="1200" dirty="0" err="1">
                <a:solidFill>
                  <a:schemeClr val="tx2"/>
                </a:solidFill>
              </a:rPr>
              <a:t>Randomized</a:t>
            </a:r>
            <a:r>
              <a:rPr lang="it-IT" sz="1200" dirty="0">
                <a:solidFill>
                  <a:schemeClr val="tx2"/>
                </a:solidFill>
              </a:rPr>
              <a:t> study of </a:t>
            </a:r>
            <a:r>
              <a:rPr lang="it-IT" sz="1200" dirty="0" err="1">
                <a:solidFill>
                  <a:schemeClr val="tx2"/>
                </a:solidFill>
              </a:rPr>
              <a:t>three</a:t>
            </a:r>
            <a:r>
              <a:rPr lang="it-IT" sz="1200" dirty="0">
                <a:solidFill>
                  <a:schemeClr val="tx2"/>
                </a:solidFill>
              </a:rPr>
              <a:t> non- </a:t>
            </a:r>
            <a:r>
              <a:rPr lang="it-IT" sz="1200" dirty="0" err="1">
                <a:solidFill>
                  <a:schemeClr val="tx2"/>
                </a:solidFill>
              </a:rPr>
              <a:t>surgical</a:t>
            </a:r>
            <a:r>
              <a:rPr lang="it-IT" sz="1200" dirty="0">
                <a:solidFill>
                  <a:schemeClr val="tx2"/>
                </a:solidFill>
              </a:rPr>
              <a:t> treatments in mild to moderate </a:t>
            </a:r>
            <a:r>
              <a:rPr lang="it-IT" sz="1200" dirty="0" err="1">
                <a:solidFill>
                  <a:schemeClr val="tx2"/>
                </a:solidFill>
              </a:rPr>
              <a:t>obstructive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sleep</a:t>
            </a:r>
            <a:r>
              <a:rPr lang="it-IT" sz="1200" dirty="0">
                <a:solidFill>
                  <a:schemeClr val="tx2"/>
                </a:solidFill>
              </a:rPr>
              <a:t> </a:t>
            </a:r>
            <a:r>
              <a:rPr lang="it-IT" sz="1200" dirty="0" err="1">
                <a:solidFill>
                  <a:schemeClr val="tx2"/>
                </a:solidFill>
              </a:rPr>
              <a:t>apnoea</a:t>
            </a:r>
            <a:r>
              <a:rPr lang="it-IT" sz="1200" dirty="0">
                <a:solidFill>
                  <a:schemeClr val="tx2"/>
                </a:solidFill>
              </a:rPr>
              <a:t>, </a:t>
            </a:r>
            <a:r>
              <a:rPr lang="it-IT" sz="1200" dirty="0" err="1">
                <a:solidFill>
                  <a:schemeClr val="tx2"/>
                </a:solidFill>
              </a:rPr>
              <a:t>Thorax</a:t>
            </a:r>
            <a:r>
              <a:rPr lang="it-IT" sz="1200" dirty="0">
                <a:solidFill>
                  <a:schemeClr val="tx2"/>
                </a:solidFill>
              </a:rPr>
              <a:t>: 62(4): 354-9  </a:t>
            </a:r>
            <a:r>
              <a:rPr lang="it-IT" sz="1200" dirty="0" err="1">
                <a:solidFill>
                  <a:schemeClr val="tx2"/>
                </a:solidFill>
              </a:rPr>
              <a:t>Perioperative</a:t>
            </a:r>
            <a:r>
              <a:rPr lang="it-IT" sz="1200" dirty="0">
                <a:solidFill>
                  <a:schemeClr val="tx2"/>
                </a:solidFill>
              </a:rPr>
              <a:t> risk </a:t>
            </a:r>
            <a:r>
              <a:rPr lang="it-IT" sz="1200" dirty="0" err="1">
                <a:solidFill>
                  <a:schemeClr val="tx2"/>
                </a:solidFill>
              </a:rPr>
              <a:t>factors</a:t>
            </a:r>
            <a:r>
              <a:rPr lang="it-IT" sz="1200" dirty="0">
                <a:solidFill>
                  <a:schemeClr val="tx2"/>
                </a:solidFill>
              </a:rPr>
              <a:t> in obese </a:t>
            </a:r>
            <a:r>
              <a:rPr lang="it-IT" sz="1200" dirty="0" err="1">
                <a:solidFill>
                  <a:schemeClr val="tx2"/>
                </a:solidFill>
              </a:rPr>
              <a:t>patients</a:t>
            </a:r>
            <a:r>
              <a:rPr lang="it-IT" sz="1200" dirty="0">
                <a:solidFill>
                  <a:schemeClr val="tx2"/>
                </a:solidFill>
              </a:rPr>
              <a:t> for </a:t>
            </a:r>
            <a:r>
              <a:rPr lang="it-IT" sz="1200" dirty="0" err="1">
                <a:solidFill>
                  <a:schemeClr val="tx2"/>
                </a:solidFill>
              </a:rPr>
              <a:t>bariatric</a:t>
            </a:r>
            <a:r>
              <a:rPr lang="it-IT" sz="1200" dirty="0">
                <a:solidFill>
                  <a:schemeClr val="tx2"/>
                </a:solidFill>
              </a:rPr>
              <a:t> surgery: a Singapore </a:t>
            </a:r>
            <a:r>
              <a:rPr lang="it-IT" sz="1200" dirty="0" err="1">
                <a:solidFill>
                  <a:schemeClr val="tx2"/>
                </a:solidFill>
              </a:rPr>
              <a:t>experience</a:t>
            </a:r>
            <a:r>
              <a:rPr lang="it-IT" sz="1200" dirty="0">
                <a:solidFill>
                  <a:schemeClr val="tx2"/>
                </a:solidFill>
              </a:rPr>
              <a:t>. </a:t>
            </a:r>
            <a:r>
              <a:rPr lang="it-IT" sz="1200" dirty="0" err="1">
                <a:solidFill>
                  <a:schemeClr val="tx2"/>
                </a:solidFill>
              </a:rPr>
              <a:t>Iyer</a:t>
            </a:r>
            <a:r>
              <a:rPr lang="it-IT" sz="1200" dirty="0">
                <a:solidFill>
                  <a:schemeClr val="tx2"/>
                </a:solidFill>
              </a:rPr>
              <a:t> et al. Singapore </a:t>
            </a:r>
            <a:r>
              <a:rPr lang="it-IT" sz="1200" dirty="0" err="1">
                <a:solidFill>
                  <a:schemeClr val="tx2"/>
                </a:solidFill>
              </a:rPr>
              <a:t>Med</a:t>
            </a:r>
            <a:r>
              <a:rPr lang="it-IT" sz="1200" dirty="0">
                <a:solidFill>
                  <a:schemeClr val="tx2"/>
                </a:solidFill>
              </a:rPr>
              <a:t> J 2011; 52(2) : 94 </a:t>
            </a:r>
          </a:p>
        </p:txBody>
      </p:sp>
    </p:spTree>
    <p:extLst>
      <p:ext uri="{BB962C8B-B14F-4D97-AF65-F5344CB8AC3E}">
        <p14:creationId xmlns:p14="http://schemas.microsoft.com/office/powerpoint/2010/main" val="232084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sinistra 6">
            <a:extLst>
              <a:ext uri="{FF2B5EF4-FFF2-40B4-BE49-F238E27FC236}">
                <a16:creationId xmlns:a16="http://schemas.microsoft.com/office/drawing/2014/main" id="{666B2251-B629-910C-6625-ADA9B5D98326}"/>
              </a:ext>
            </a:extLst>
          </p:cNvPr>
          <p:cNvSpPr/>
          <p:nvPr/>
        </p:nvSpPr>
        <p:spPr>
          <a:xfrm rot="10800000">
            <a:off x="945639" y="4404836"/>
            <a:ext cx="6032103" cy="1694332"/>
          </a:xfrm>
          <a:prstGeom prst="lef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AA3F97AD-D2E9-2FCD-854F-B02469C06794}"/>
              </a:ext>
            </a:extLst>
          </p:cNvPr>
          <p:cNvSpPr/>
          <p:nvPr/>
        </p:nvSpPr>
        <p:spPr>
          <a:xfrm>
            <a:off x="5410199" y="1900411"/>
            <a:ext cx="5125275" cy="1477328"/>
          </a:xfrm>
          <a:prstGeom prst="lef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9B91CF9-F19D-EA38-CEB8-038388FE1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3" t="13010" r="36500" b="5056"/>
          <a:stretch>
            <a:fillRect/>
          </a:stretch>
        </p:blipFill>
        <p:spPr bwMode="auto">
          <a:xfrm>
            <a:off x="7358272" y="3429000"/>
            <a:ext cx="3409950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AF3A541-45EF-C567-A13A-C77E2D515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49" r="37591" b="6717"/>
          <a:stretch>
            <a:fillRect/>
          </a:stretch>
        </p:blipFill>
        <p:spPr bwMode="auto">
          <a:xfrm>
            <a:off x="812940" y="826604"/>
            <a:ext cx="381952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60E475-0F0B-703C-DB5B-601F87EB7465}"/>
              </a:ext>
            </a:extLst>
          </p:cNvPr>
          <p:cNvSpPr txBox="1"/>
          <p:nvPr/>
        </p:nvSpPr>
        <p:spPr>
          <a:xfrm>
            <a:off x="5758900" y="1497640"/>
            <a:ext cx="5009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AMERICAN SOCIETY FOR METABOLIC &amp; BARIATRIC SURGERY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«Non tutti i soggetti obesi necessitano di una perdita di peso </a:t>
            </a:r>
            <a:r>
              <a:rPr lang="it-IT" i="1" dirty="0" err="1">
                <a:solidFill>
                  <a:schemeClr val="bg1"/>
                </a:solidFill>
              </a:rPr>
              <a:t>pre</a:t>
            </a:r>
            <a:r>
              <a:rPr lang="it-IT" i="1" dirty="0">
                <a:solidFill>
                  <a:schemeClr val="bg1"/>
                </a:solidFill>
              </a:rPr>
              <a:t> intervento»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17A3F0-1397-D4FA-9565-F8EFA15BBFD5}"/>
              </a:ext>
            </a:extLst>
          </p:cNvPr>
          <p:cNvSpPr txBox="1"/>
          <p:nvPr/>
        </p:nvSpPr>
        <p:spPr>
          <a:xfrm>
            <a:off x="1217783" y="4100036"/>
            <a:ext cx="5125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AMERICAN ASSOCIATION OF CLINICAL ENDOCRINOLOGIST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«E’ consigliato un calo ponderale del 5/10% e il controllo di comorbilità può avere impatto positivo»</a:t>
            </a:r>
          </a:p>
        </p:txBody>
      </p:sp>
    </p:spTree>
    <p:extLst>
      <p:ext uri="{BB962C8B-B14F-4D97-AF65-F5344CB8AC3E}">
        <p14:creationId xmlns:p14="http://schemas.microsoft.com/office/powerpoint/2010/main" val="306099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01CABC-8BE5-5F35-B594-943C749F9D43}"/>
              </a:ext>
            </a:extLst>
          </p:cNvPr>
          <p:cNvSpPr txBox="1"/>
          <p:nvPr/>
        </p:nvSpPr>
        <p:spPr>
          <a:xfrm>
            <a:off x="4396408" y="1272209"/>
            <a:ext cx="33991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D54AB5-B8B5-C0C7-3589-AE4C6DDA2AB8}"/>
              </a:ext>
            </a:extLst>
          </p:cNvPr>
          <p:cNvSpPr txBox="1"/>
          <p:nvPr/>
        </p:nvSpPr>
        <p:spPr>
          <a:xfrm>
            <a:off x="3147390" y="456601"/>
            <a:ext cx="713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STRATEGIE DI GESTIONE DIETETICA PRE-OPERATORIA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123D34-60A1-5CF1-DCBA-2F4B9D75164E}"/>
              </a:ext>
            </a:extLst>
          </p:cNvPr>
          <p:cNvSpPr txBox="1"/>
          <p:nvPr/>
        </p:nvSpPr>
        <p:spPr>
          <a:xfrm>
            <a:off x="779807" y="1826206"/>
            <a:ext cx="5746474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LCD</a:t>
            </a:r>
            <a:r>
              <a:rPr lang="it-IT" sz="2000" dirty="0">
                <a:solidFill>
                  <a:schemeClr val="tx2"/>
                </a:solidFill>
              </a:rPr>
              <a:t>: Low Calorie </a:t>
            </a:r>
            <a:r>
              <a:rPr lang="it-IT" sz="2000" dirty="0" err="1">
                <a:solidFill>
                  <a:schemeClr val="tx2"/>
                </a:solidFill>
              </a:rPr>
              <a:t>Diet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VLCD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 err="1">
                <a:solidFill>
                  <a:schemeClr val="tx2"/>
                </a:solidFill>
              </a:rPr>
              <a:t>Very</a:t>
            </a:r>
            <a:r>
              <a:rPr lang="it-IT" sz="2000" dirty="0">
                <a:solidFill>
                  <a:schemeClr val="tx2"/>
                </a:solidFill>
              </a:rPr>
              <a:t> Low Calorie </a:t>
            </a:r>
            <a:r>
              <a:rPr lang="it-IT" sz="2000" dirty="0" err="1">
                <a:solidFill>
                  <a:schemeClr val="tx2"/>
                </a:solidFill>
              </a:rPr>
              <a:t>Diet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VLCKD</a:t>
            </a:r>
            <a:r>
              <a:rPr lang="it-IT" sz="2000" dirty="0">
                <a:solidFill>
                  <a:schemeClr val="tx2"/>
                </a:solidFill>
              </a:rPr>
              <a:t>: </a:t>
            </a:r>
            <a:r>
              <a:rPr lang="it-IT" sz="2000" dirty="0" err="1">
                <a:solidFill>
                  <a:schemeClr val="tx2"/>
                </a:solidFill>
              </a:rPr>
              <a:t>Very</a:t>
            </a:r>
            <a:r>
              <a:rPr lang="it-IT" sz="2000" dirty="0">
                <a:solidFill>
                  <a:schemeClr val="tx2"/>
                </a:solidFill>
              </a:rPr>
              <a:t> Low Calorie </a:t>
            </a:r>
            <a:r>
              <a:rPr lang="it-IT" sz="2000" dirty="0" err="1">
                <a:solidFill>
                  <a:schemeClr val="tx2"/>
                </a:solidFill>
              </a:rPr>
              <a:t>Ketogenic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err="1">
                <a:solidFill>
                  <a:schemeClr val="tx2"/>
                </a:solidFill>
              </a:rPr>
              <a:t>Diet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Posizionamento palloncino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Farmaci (</a:t>
            </a:r>
            <a:r>
              <a:rPr lang="it-IT" sz="2000" dirty="0">
                <a:solidFill>
                  <a:schemeClr val="tx2"/>
                </a:solidFill>
              </a:rPr>
              <a:t>es. </a:t>
            </a:r>
            <a:r>
              <a:rPr lang="it-IT" sz="2000" dirty="0" err="1">
                <a:solidFill>
                  <a:schemeClr val="tx2"/>
                </a:solidFill>
              </a:rPr>
              <a:t>Tirzepatide</a:t>
            </a:r>
            <a:r>
              <a:rPr lang="it-IT" sz="2000" b="1" dirty="0">
                <a:solidFill>
                  <a:schemeClr val="tx2"/>
                </a:solidFill>
              </a:rPr>
              <a:t>)</a:t>
            </a:r>
          </a:p>
          <a:p>
            <a:endParaRPr lang="it-IT" sz="2000" dirty="0">
              <a:solidFill>
                <a:schemeClr val="tx2"/>
              </a:solidFill>
            </a:endParaRPr>
          </a:p>
          <a:p>
            <a:r>
              <a:rPr lang="it-IT" sz="2000" dirty="0">
                <a:solidFill>
                  <a:schemeClr val="tx2"/>
                </a:solidFill>
              </a:rPr>
              <a:t>La </a:t>
            </a:r>
            <a:r>
              <a:rPr lang="it-IT" sz="2000" b="1" dirty="0">
                <a:solidFill>
                  <a:schemeClr val="tx2"/>
                </a:solidFill>
              </a:rPr>
              <a:t>scelta</a:t>
            </a:r>
            <a:r>
              <a:rPr lang="it-IT" sz="2000" dirty="0">
                <a:solidFill>
                  <a:schemeClr val="tx2"/>
                </a:solidFill>
              </a:rPr>
              <a:t> dipende 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Caratteristiche del soggetto (età, grado obesità, </a:t>
            </a:r>
            <a:r>
              <a:rPr lang="it-IT" sz="2000" dirty="0" err="1">
                <a:solidFill>
                  <a:schemeClr val="tx2"/>
                </a:solidFill>
              </a:rPr>
              <a:t>ecc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Presenza comorbilità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Compliance al trattamento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42" name="Picture 2" descr="piramide-dieta-mediterranea - Fondazione dieta mediterranea">
            <a:extLst>
              <a:ext uri="{FF2B5EF4-FFF2-40B4-BE49-F238E27FC236}">
                <a16:creationId xmlns:a16="http://schemas.microsoft.com/office/drawing/2014/main" id="{8573F00B-D359-ACA9-5192-736A6710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7" y="1628775"/>
            <a:ext cx="4572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09BE23-DED7-54D8-C762-52EC4794B9F3}"/>
              </a:ext>
            </a:extLst>
          </p:cNvPr>
          <p:cNvSpPr txBox="1"/>
          <p:nvPr/>
        </p:nvSpPr>
        <p:spPr>
          <a:xfrm>
            <a:off x="7795591" y="5511224"/>
            <a:ext cx="28318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3703A"/>
                </a:solidFill>
              </a:rPr>
              <a:t>ESERCIZIO FISICO</a:t>
            </a:r>
          </a:p>
        </p:txBody>
      </p:sp>
    </p:spTree>
    <p:extLst>
      <p:ext uri="{BB962C8B-B14F-4D97-AF65-F5344CB8AC3E}">
        <p14:creationId xmlns:p14="http://schemas.microsoft.com/office/powerpoint/2010/main" val="381516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080C79-662B-ABFE-EB9A-4E9F2F4EB869}"/>
              </a:ext>
            </a:extLst>
          </p:cNvPr>
          <p:cNvSpPr txBox="1"/>
          <p:nvPr/>
        </p:nvSpPr>
        <p:spPr>
          <a:xfrm>
            <a:off x="934278" y="1354459"/>
            <a:ext cx="102240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3703A"/>
                </a:solidFill>
              </a:rPr>
              <a:t>Low Calorie </a:t>
            </a:r>
            <a:r>
              <a:rPr lang="it-IT" sz="2400" b="1" dirty="0" err="1">
                <a:solidFill>
                  <a:srgbClr val="F3703A"/>
                </a:solidFill>
              </a:rPr>
              <a:t>Diet</a:t>
            </a:r>
            <a:endParaRPr lang="it-IT" sz="2400" b="1" dirty="0">
              <a:solidFill>
                <a:srgbClr val="F3703A"/>
              </a:solidFill>
            </a:endParaRPr>
          </a:p>
          <a:p>
            <a:pPr algn="ctr"/>
            <a:endParaRPr lang="it-IT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Riduzione introito calorico giornaliero tra </a:t>
            </a:r>
            <a:r>
              <a:rPr lang="it-IT" b="1" dirty="0">
                <a:solidFill>
                  <a:schemeClr val="tx2"/>
                </a:solidFill>
              </a:rPr>
              <a:t>1000 e 1200 kcal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La restrizione dietetica deve essere valutata </a:t>
            </a:r>
            <a:r>
              <a:rPr lang="it-IT" b="1" dirty="0">
                <a:solidFill>
                  <a:schemeClr val="tx2"/>
                </a:solidFill>
              </a:rPr>
              <a:t>in base al dispendio energetico </a:t>
            </a:r>
            <a:r>
              <a:rPr lang="it-IT" dirty="0">
                <a:solidFill>
                  <a:schemeClr val="tx2"/>
                </a:solidFill>
              </a:rPr>
              <a:t>del paziente, preferibilmente misurato (metabolismo a riposo misurato con calorimetria indiretta in condizioni standard)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Su stile mediterraneo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Particolare </a:t>
            </a:r>
            <a:r>
              <a:rPr lang="it-IT" b="1" dirty="0">
                <a:solidFill>
                  <a:schemeClr val="tx2"/>
                </a:solidFill>
              </a:rPr>
              <a:t>attenzione</a:t>
            </a:r>
            <a:r>
              <a:rPr lang="it-IT" dirty="0">
                <a:solidFill>
                  <a:schemeClr val="tx2"/>
                </a:solidFill>
              </a:rPr>
              <a:t> alla </a:t>
            </a:r>
            <a:r>
              <a:rPr lang="it-IT" b="1" dirty="0">
                <a:solidFill>
                  <a:schemeClr val="tx2"/>
                </a:solidFill>
              </a:rPr>
              <a:t>terapia farmacologica </a:t>
            </a:r>
            <a:r>
              <a:rPr lang="it-IT" dirty="0">
                <a:solidFill>
                  <a:schemeClr val="tx2"/>
                </a:solidFill>
              </a:rPr>
              <a:t>delle eventuali complicanze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lvl="0"/>
            <a:r>
              <a:rPr lang="it-IT" b="1" dirty="0">
                <a:solidFill>
                  <a:schemeClr val="tx2"/>
                </a:solidFill>
              </a:rPr>
              <a:t>Macronutrienti</a:t>
            </a:r>
            <a:r>
              <a:rPr lang="it-IT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Proteine</a:t>
            </a:r>
            <a:r>
              <a:rPr lang="it-IT" dirty="0">
                <a:solidFill>
                  <a:schemeClr val="tx2"/>
                </a:solidFill>
              </a:rPr>
              <a:t>: alto valore biologico (0,9-1 g/kg peso desiderabile fino a 1,3-1,5 g/kg)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Carboidrati</a:t>
            </a:r>
            <a:r>
              <a:rPr lang="it-IT" dirty="0">
                <a:solidFill>
                  <a:schemeClr val="tx2"/>
                </a:solidFill>
              </a:rPr>
              <a:t>: basso indice glicemico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Grassi</a:t>
            </a:r>
            <a:r>
              <a:rPr lang="it-IT" dirty="0">
                <a:solidFill>
                  <a:schemeClr val="tx2"/>
                </a:solidFill>
              </a:rPr>
              <a:t>: 20-35%</a:t>
            </a:r>
          </a:p>
          <a:p>
            <a:pPr lvl="1"/>
            <a:endParaRPr lang="it-IT" dirty="0">
              <a:solidFill>
                <a:schemeClr val="tx2"/>
              </a:solidFill>
            </a:endParaRPr>
          </a:p>
          <a:p>
            <a:pPr lvl="0"/>
            <a:r>
              <a:rPr lang="it-IT" b="1" dirty="0">
                <a:solidFill>
                  <a:schemeClr val="tx2"/>
                </a:solidFill>
              </a:rPr>
              <a:t>Alimenti</a:t>
            </a:r>
            <a:r>
              <a:rPr lang="it-IT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Proteine magre: pollo, pesce, uova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Verdure a basso contenuto di carboidrati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Acqua, tè, caffè non zuccherati</a:t>
            </a:r>
          </a:p>
          <a:p>
            <a:pPr lvl="1" algn="r"/>
            <a:r>
              <a:rPr lang="it-IT" b="1" dirty="0">
                <a:solidFill>
                  <a:schemeClr val="tx2"/>
                </a:solidFill>
              </a:rPr>
              <a:t>Ottimale nei 7-10 giorni </a:t>
            </a:r>
            <a:r>
              <a:rPr lang="it-IT" b="1" dirty="0" err="1">
                <a:solidFill>
                  <a:schemeClr val="tx2"/>
                </a:solidFill>
              </a:rPr>
              <a:t>pre</a:t>
            </a:r>
            <a:r>
              <a:rPr lang="it-IT" b="1" dirty="0">
                <a:solidFill>
                  <a:schemeClr val="tx2"/>
                </a:solidFill>
              </a:rPr>
              <a:t>-operatori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5A475E-073B-BECC-3C01-82755751548F}"/>
              </a:ext>
            </a:extLst>
          </p:cNvPr>
          <p:cNvSpPr txBox="1"/>
          <p:nvPr/>
        </p:nvSpPr>
        <p:spPr>
          <a:xfrm>
            <a:off x="2775916" y="351326"/>
            <a:ext cx="7225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STRATEGIE DI GESTIONE DIETETICA PRE-OPERATORIA</a:t>
            </a:r>
          </a:p>
        </p:txBody>
      </p:sp>
    </p:spTree>
    <p:extLst>
      <p:ext uri="{BB962C8B-B14F-4D97-AF65-F5344CB8AC3E}">
        <p14:creationId xmlns:p14="http://schemas.microsoft.com/office/powerpoint/2010/main" val="167508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9E50AA-E06C-DE68-0A9C-DDDD93196046}"/>
              </a:ext>
            </a:extLst>
          </p:cNvPr>
          <p:cNvSpPr txBox="1"/>
          <p:nvPr/>
        </p:nvSpPr>
        <p:spPr>
          <a:xfrm>
            <a:off x="1100965" y="856357"/>
            <a:ext cx="10217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3703A"/>
                </a:solidFill>
              </a:rPr>
              <a:t>Very</a:t>
            </a:r>
            <a:r>
              <a:rPr lang="it-IT" sz="2400" b="1" dirty="0">
                <a:solidFill>
                  <a:srgbClr val="F3703A"/>
                </a:solidFill>
              </a:rPr>
              <a:t> Low Calorie </a:t>
            </a:r>
            <a:r>
              <a:rPr lang="it-IT" sz="2400" b="1" dirty="0" err="1">
                <a:solidFill>
                  <a:srgbClr val="F3703A"/>
                </a:solidFill>
              </a:rPr>
              <a:t>Diet</a:t>
            </a:r>
            <a:endParaRPr lang="it-IT" sz="2400" b="1" dirty="0">
              <a:solidFill>
                <a:srgbClr val="F3703A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Introito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b="1" dirty="0">
                <a:solidFill>
                  <a:schemeClr val="tx2"/>
                </a:solidFill>
              </a:rPr>
              <a:t>calorico</a:t>
            </a:r>
            <a:r>
              <a:rPr lang="it-IT" dirty="0">
                <a:solidFill>
                  <a:schemeClr val="tx2"/>
                </a:solidFill>
              </a:rPr>
              <a:t> tra </a:t>
            </a:r>
            <a:r>
              <a:rPr lang="it-IT" u="sng" dirty="0">
                <a:solidFill>
                  <a:schemeClr val="tx2"/>
                </a:solidFill>
              </a:rPr>
              <a:t>450 e 800 </a:t>
            </a:r>
            <a:r>
              <a:rPr lang="it-IT" dirty="0">
                <a:solidFill>
                  <a:schemeClr val="tx2"/>
                </a:solidFill>
              </a:rPr>
              <a:t>kcal giornaliere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2"/>
                </a:solidFill>
              </a:rPr>
              <a:t>Ipoglucidica</a:t>
            </a:r>
            <a:r>
              <a:rPr lang="it-IT" dirty="0">
                <a:solidFill>
                  <a:schemeClr val="tx2"/>
                </a:solidFill>
              </a:rPr>
              <a:t> e </a:t>
            </a:r>
            <a:r>
              <a:rPr lang="it-IT" b="1" dirty="0">
                <a:solidFill>
                  <a:schemeClr val="tx2"/>
                </a:solidFill>
              </a:rPr>
              <a:t>ipolipidica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Uso tipico</a:t>
            </a:r>
            <a:r>
              <a:rPr lang="it-IT" dirty="0">
                <a:solidFill>
                  <a:schemeClr val="tx2"/>
                </a:solidFill>
              </a:rPr>
              <a:t>: 1–2 settimane prima dell’intervento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Particolarmente indicata per pazienti con </a:t>
            </a:r>
            <a:r>
              <a:rPr lang="it-IT" b="1" dirty="0">
                <a:solidFill>
                  <a:schemeClr val="tx2"/>
                </a:solidFill>
              </a:rPr>
              <a:t>fegato </a:t>
            </a:r>
            <a:r>
              <a:rPr lang="it-IT" b="1" dirty="0" err="1">
                <a:solidFill>
                  <a:schemeClr val="tx2"/>
                </a:solidFill>
              </a:rPr>
              <a:t>steatosico</a:t>
            </a:r>
            <a:r>
              <a:rPr lang="it-IT" b="1" dirty="0">
                <a:solidFill>
                  <a:schemeClr val="tx2"/>
                </a:solidFill>
              </a:rPr>
              <a:t> severo</a:t>
            </a:r>
            <a:r>
              <a:rPr lang="it-IT" dirty="0">
                <a:solidFill>
                  <a:schemeClr val="tx2"/>
                </a:solidFill>
              </a:rPr>
              <a:t> o </a:t>
            </a:r>
            <a:r>
              <a:rPr lang="it-IT" b="1" dirty="0">
                <a:solidFill>
                  <a:schemeClr val="tx2"/>
                </a:solidFill>
              </a:rPr>
              <a:t>obesità morbida (BMI &gt;50)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Il calo ponderale è determinato dall’attivazione dei </a:t>
            </a:r>
            <a:r>
              <a:rPr lang="it-IT" b="1" dirty="0">
                <a:solidFill>
                  <a:schemeClr val="tx2"/>
                </a:solidFill>
              </a:rPr>
              <a:t>processi di ossidazione delle riserve lipidiche </a:t>
            </a:r>
            <a:r>
              <a:rPr lang="it-IT" dirty="0">
                <a:solidFill>
                  <a:schemeClr val="tx2"/>
                </a:solidFill>
              </a:rPr>
              <a:t>e dal meccanismo</a:t>
            </a:r>
            <a:r>
              <a:rPr lang="it-IT" b="1" dirty="0">
                <a:solidFill>
                  <a:schemeClr val="tx2"/>
                </a:solidFill>
              </a:rPr>
              <a:t> di chetogenesi controllata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Supplementazione di vitamine e minerali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b="1" dirty="0">
                <a:solidFill>
                  <a:schemeClr val="tx2"/>
                </a:solidFill>
              </a:rPr>
              <a:t>Macronutrienti: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Proteine</a:t>
            </a:r>
            <a:r>
              <a:rPr lang="it-IT" dirty="0">
                <a:solidFill>
                  <a:schemeClr val="tx2"/>
                </a:solidFill>
              </a:rPr>
              <a:t>: alto valore biologico (1,2-1,5 g/kg peso desiderabile fino a 1,3-1,5 g/kg)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Carboidrati</a:t>
            </a:r>
            <a:r>
              <a:rPr lang="it-IT" dirty="0">
                <a:solidFill>
                  <a:schemeClr val="tx2"/>
                </a:solidFill>
              </a:rPr>
              <a:t>: 50-70 g</a:t>
            </a:r>
          </a:p>
          <a:p>
            <a:pPr lvl="1"/>
            <a:r>
              <a:rPr lang="it-IT" b="1" dirty="0">
                <a:solidFill>
                  <a:schemeClr val="tx2"/>
                </a:solidFill>
              </a:rPr>
              <a:t>Grassi</a:t>
            </a:r>
            <a:r>
              <a:rPr lang="it-IT" dirty="0">
                <a:solidFill>
                  <a:schemeClr val="tx2"/>
                </a:solidFill>
              </a:rPr>
              <a:t>: &lt; 40 g</a:t>
            </a:r>
          </a:p>
          <a:p>
            <a:pPr algn="just"/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Vantaggi</a:t>
            </a:r>
            <a:r>
              <a:rPr lang="it-IT" dirty="0">
                <a:solidFill>
                  <a:schemeClr val="tx2"/>
                </a:solidFill>
              </a:rPr>
              <a:t>: Risultati in termini di calo ponderale 10% del peso iniziale in tempi brevi </a:t>
            </a:r>
          </a:p>
          <a:p>
            <a:r>
              <a:rPr lang="it-IT" b="1" dirty="0">
                <a:solidFill>
                  <a:schemeClr val="tx2"/>
                </a:solidFill>
              </a:rPr>
              <a:t>Svantaggi</a:t>
            </a:r>
            <a:r>
              <a:rPr lang="it-IT" dirty="0">
                <a:solidFill>
                  <a:schemeClr val="tx2"/>
                </a:solidFill>
              </a:rPr>
              <a:t>: monitorare la funzionalità epatica e renale, costo superiore rispetto alle LCD, utilizzo di prepararti</a:t>
            </a:r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0D3D05-8607-34E9-A0A8-4C702E70B741}"/>
              </a:ext>
            </a:extLst>
          </p:cNvPr>
          <p:cNvSpPr txBox="1"/>
          <p:nvPr/>
        </p:nvSpPr>
        <p:spPr>
          <a:xfrm>
            <a:off x="3118816" y="208451"/>
            <a:ext cx="693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STRATEGIE DI GESTIONE DIETETICA PRE-OPERATORIA</a:t>
            </a:r>
          </a:p>
        </p:txBody>
      </p:sp>
    </p:spTree>
    <p:extLst>
      <p:ext uri="{BB962C8B-B14F-4D97-AF65-F5344CB8AC3E}">
        <p14:creationId xmlns:p14="http://schemas.microsoft.com/office/powerpoint/2010/main" val="1182125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FA3175-84B1-B7BF-E60F-8978948B5D59}"/>
              </a:ext>
            </a:extLst>
          </p:cNvPr>
          <p:cNvSpPr txBox="1"/>
          <p:nvPr/>
        </p:nvSpPr>
        <p:spPr>
          <a:xfrm>
            <a:off x="1836737" y="428626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3703A"/>
                </a:solidFill>
              </a:rPr>
              <a:t>BENEFICI DELLA DIETA VLCD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5EFE34B-6F88-57AA-55FD-11070574D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321425"/>
              </p:ext>
            </p:extLst>
          </p:nvPr>
        </p:nvGraphicFramePr>
        <p:xfrm>
          <a:off x="2182813" y="814388"/>
          <a:ext cx="9104312" cy="5770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33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ccia sinistra 14">
            <a:extLst>
              <a:ext uri="{FF2B5EF4-FFF2-40B4-BE49-F238E27FC236}">
                <a16:creationId xmlns:a16="http://schemas.microsoft.com/office/drawing/2014/main" id="{4CE8377B-2700-248E-E27C-7E93D3CA2618}"/>
              </a:ext>
            </a:extLst>
          </p:cNvPr>
          <p:cNvSpPr/>
          <p:nvPr/>
        </p:nvSpPr>
        <p:spPr>
          <a:xfrm>
            <a:off x="8171146" y="4788379"/>
            <a:ext cx="3360373" cy="966245"/>
          </a:xfrm>
          <a:prstGeom prst="leftArrow">
            <a:avLst/>
          </a:prstGeom>
          <a:solidFill>
            <a:srgbClr val="697C28"/>
          </a:solidFill>
          <a:ln>
            <a:solidFill>
              <a:srgbClr val="697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sinistra 13">
            <a:extLst>
              <a:ext uri="{FF2B5EF4-FFF2-40B4-BE49-F238E27FC236}">
                <a16:creationId xmlns:a16="http://schemas.microsoft.com/office/drawing/2014/main" id="{2DA04919-9EB2-13DD-38F7-ED91768FFA9C}"/>
              </a:ext>
            </a:extLst>
          </p:cNvPr>
          <p:cNvSpPr/>
          <p:nvPr/>
        </p:nvSpPr>
        <p:spPr>
          <a:xfrm>
            <a:off x="8171147" y="3600688"/>
            <a:ext cx="3360373" cy="966245"/>
          </a:xfrm>
          <a:prstGeom prst="leftArrow">
            <a:avLst/>
          </a:prstGeom>
          <a:solidFill>
            <a:srgbClr val="F8D521"/>
          </a:solidFill>
          <a:ln>
            <a:solidFill>
              <a:srgbClr val="F8D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sinistra 11">
            <a:extLst>
              <a:ext uri="{FF2B5EF4-FFF2-40B4-BE49-F238E27FC236}">
                <a16:creationId xmlns:a16="http://schemas.microsoft.com/office/drawing/2014/main" id="{639EB3FB-2F0F-ECB0-50A3-36E56695EDDA}"/>
              </a:ext>
            </a:extLst>
          </p:cNvPr>
          <p:cNvSpPr/>
          <p:nvPr/>
        </p:nvSpPr>
        <p:spPr>
          <a:xfrm>
            <a:off x="8171149" y="2483873"/>
            <a:ext cx="3360373" cy="966245"/>
          </a:xfrm>
          <a:prstGeom prst="leftArrow">
            <a:avLst/>
          </a:prstGeom>
          <a:solidFill>
            <a:srgbClr val="3A5593"/>
          </a:solidFill>
          <a:ln>
            <a:solidFill>
              <a:srgbClr val="3A55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sinistra 1">
            <a:extLst>
              <a:ext uri="{FF2B5EF4-FFF2-40B4-BE49-F238E27FC236}">
                <a16:creationId xmlns:a16="http://schemas.microsoft.com/office/drawing/2014/main" id="{25766E7B-880E-C31D-F029-216A3A50E2F1}"/>
              </a:ext>
            </a:extLst>
          </p:cNvPr>
          <p:cNvSpPr/>
          <p:nvPr/>
        </p:nvSpPr>
        <p:spPr>
          <a:xfrm rot="10800000">
            <a:off x="660478" y="2540051"/>
            <a:ext cx="3360373" cy="966245"/>
          </a:xfrm>
          <a:prstGeom prst="leftArrow">
            <a:avLst/>
          </a:prstGeom>
          <a:solidFill>
            <a:srgbClr val="697C28"/>
          </a:solidFill>
          <a:ln>
            <a:solidFill>
              <a:srgbClr val="697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sinistra 3">
            <a:extLst>
              <a:ext uri="{FF2B5EF4-FFF2-40B4-BE49-F238E27FC236}">
                <a16:creationId xmlns:a16="http://schemas.microsoft.com/office/drawing/2014/main" id="{8CBBFE4B-AF31-BA0F-A4E2-2E632FC1BB26}"/>
              </a:ext>
            </a:extLst>
          </p:cNvPr>
          <p:cNvSpPr/>
          <p:nvPr/>
        </p:nvSpPr>
        <p:spPr>
          <a:xfrm rot="10800000">
            <a:off x="660479" y="3634182"/>
            <a:ext cx="3360373" cy="966245"/>
          </a:xfrm>
          <a:prstGeom prst="leftArrow">
            <a:avLst/>
          </a:prstGeom>
          <a:solidFill>
            <a:srgbClr val="F8D521"/>
          </a:solidFill>
          <a:ln>
            <a:solidFill>
              <a:srgbClr val="F8D5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sinistra 4">
            <a:extLst>
              <a:ext uri="{FF2B5EF4-FFF2-40B4-BE49-F238E27FC236}">
                <a16:creationId xmlns:a16="http://schemas.microsoft.com/office/drawing/2014/main" id="{A63AB2C3-BA6E-3CBD-F109-6B2BA84FAC45}"/>
              </a:ext>
            </a:extLst>
          </p:cNvPr>
          <p:cNvSpPr/>
          <p:nvPr/>
        </p:nvSpPr>
        <p:spPr>
          <a:xfrm rot="10800000">
            <a:off x="660480" y="4788380"/>
            <a:ext cx="3360373" cy="96624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30130D-02B7-AB5A-0CE8-8775E4CF6D38}"/>
              </a:ext>
            </a:extLst>
          </p:cNvPr>
          <p:cNvSpPr txBox="1"/>
          <p:nvPr/>
        </p:nvSpPr>
        <p:spPr>
          <a:xfrm>
            <a:off x="841513" y="752475"/>
            <a:ext cx="1050897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chirurgia bariatrica </a:t>
            </a:r>
            <a:r>
              <a:rPr lang="it-I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 oggi una delle </a:t>
            </a:r>
            <a:r>
              <a:rPr lang="it-IT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soluzioni terapeutiche più efficaci </a:t>
            </a:r>
            <a:r>
              <a:rPr lang="it-I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trattamento </a:t>
            </a:r>
            <a:r>
              <a:rPr lang="it-IT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dell’obesità</a:t>
            </a:r>
            <a:r>
              <a:rPr lang="it-IT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grave e delle sue comorbidità. Tuttavia, il successo dell'intervento non dipende unicamente dalla procedura chirurgica, ma anche dalla preparazione multidisciplinare preoperatoria, all'interno della quale l’approccio dietetico riveste un ruolo cruciale.</a:t>
            </a:r>
          </a:p>
        </p:txBody>
      </p:sp>
      <p:pic>
        <p:nvPicPr>
          <p:cNvPr id="3076" name="Picture 4" descr="Percorso Assistenziale Multidisciplinare: leggi l'approfondimento | UILDM">
            <a:extLst>
              <a:ext uri="{FF2B5EF4-FFF2-40B4-BE49-F238E27FC236}">
                <a16:creationId xmlns:a16="http://schemas.microsoft.com/office/drawing/2014/main" id="{F3781521-ACEA-0D0C-880A-B66C480D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79644"/>
            <a:ext cx="3505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3DEC11-10CB-5F58-3C40-B3533D7406FE}"/>
              </a:ext>
            </a:extLst>
          </p:cNvPr>
          <p:cNvSpPr txBox="1"/>
          <p:nvPr/>
        </p:nvSpPr>
        <p:spPr>
          <a:xfrm>
            <a:off x="4956313" y="2114541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TEAM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25E764-0F77-ADDF-FDF4-01F5D64F0100}"/>
              </a:ext>
            </a:extLst>
          </p:cNvPr>
          <p:cNvSpPr txBox="1"/>
          <p:nvPr/>
        </p:nvSpPr>
        <p:spPr>
          <a:xfrm>
            <a:off x="-440634" y="2834277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ENDOCRINOLOGO/INTERNISTA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EBE1BD-0F29-B9B6-9E2C-97CC7A37B0F9}"/>
              </a:ext>
            </a:extLst>
          </p:cNvPr>
          <p:cNvSpPr txBox="1"/>
          <p:nvPr/>
        </p:nvSpPr>
        <p:spPr>
          <a:xfrm>
            <a:off x="-440634" y="3936870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CHIRGURGO BARIATRICO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42F2068-0F91-4BA0-095B-7B164F200745}"/>
              </a:ext>
            </a:extLst>
          </p:cNvPr>
          <p:cNvSpPr txBox="1"/>
          <p:nvPr/>
        </p:nvSpPr>
        <p:spPr>
          <a:xfrm>
            <a:off x="-440634" y="5086836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PSICHIATRA/PSICOLOGO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00309B-035E-664F-E13B-52E4E3AAEE74}"/>
              </a:ext>
            </a:extLst>
          </p:cNvPr>
          <p:cNvSpPr txBox="1"/>
          <p:nvPr/>
        </p:nvSpPr>
        <p:spPr>
          <a:xfrm>
            <a:off x="7404654" y="2779643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NUTRIZIONISTA/DIETISTA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90CE88-978C-665A-AFE3-43EC46151B38}"/>
              </a:ext>
            </a:extLst>
          </p:cNvPr>
          <p:cNvSpPr txBox="1"/>
          <p:nvPr/>
        </p:nvSpPr>
        <p:spPr>
          <a:xfrm>
            <a:off x="7480854" y="3911501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ANESTETISTA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267702-BC90-D8C7-6DA5-B7CD56079A66}"/>
              </a:ext>
            </a:extLst>
          </p:cNvPr>
          <p:cNvSpPr txBox="1"/>
          <p:nvPr/>
        </p:nvSpPr>
        <p:spPr>
          <a:xfrm>
            <a:off x="7404654" y="5086836"/>
            <a:ext cx="522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INFERMIERE SPECIAIZZATO</a:t>
            </a:r>
          </a:p>
        </p:txBody>
      </p:sp>
    </p:spTree>
    <p:extLst>
      <p:ext uri="{BB962C8B-B14F-4D97-AF65-F5344CB8AC3E}">
        <p14:creationId xmlns:p14="http://schemas.microsoft.com/office/powerpoint/2010/main" val="3908080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ruzione 3">
            <a:extLst>
              <a:ext uri="{FF2B5EF4-FFF2-40B4-BE49-F238E27FC236}">
                <a16:creationId xmlns:a16="http://schemas.microsoft.com/office/drawing/2014/main" id="{59E1E3FC-7832-F632-59BC-B6D6D5B47077}"/>
              </a:ext>
            </a:extLst>
          </p:cNvPr>
          <p:cNvSpPr/>
          <p:nvPr/>
        </p:nvSpPr>
        <p:spPr>
          <a:xfrm>
            <a:off x="4419599" y="1894114"/>
            <a:ext cx="3352800" cy="443023"/>
          </a:xfrm>
          <a:prstGeom prst="flowChartTermina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89227E-0BD4-D656-4234-94EAC31E155B}"/>
              </a:ext>
            </a:extLst>
          </p:cNvPr>
          <p:cNvSpPr txBox="1"/>
          <p:nvPr/>
        </p:nvSpPr>
        <p:spPr>
          <a:xfrm>
            <a:off x="3147391" y="379901"/>
            <a:ext cx="5897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STRATEGIE DI GESTIONE DIETETICA PREOPERATORIA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5F48DD-4949-F77F-FFDF-249486C20DED}"/>
              </a:ext>
            </a:extLst>
          </p:cNvPr>
          <p:cNvSpPr txBox="1"/>
          <p:nvPr/>
        </p:nvSpPr>
        <p:spPr>
          <a:xfrm>
            <a:off x="1212573" y="1397675"/>
            <a:ext cx="9766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3703A"/>
                </a:solidFill>
              </a:rPr>
              <a:t>Very</a:t>
            </a:r>
            <a:r>
              <a:rPr lang="it-IT" b="1" dirty="0">
                <a:solidFill>
                  <a:srgbClr val="F3703A"/>
                </a:solidFill>
              </a:rPr>
              <a:t> Low Calorie </a:t>
            </a:r>
            <a:r>
              <a:rPr lang="it-IT" b="1" dirty="0" err="1">
                <a:solidFill>
                  <a:srgbClr val="F3703A"/>
                </a:solidFill>
              </a:rPr>
              <a:t>Ketogenic</a:t>
            </a:r>
            <a:r>
              <a:rPr lang="it-IT" b="1" dirty="0">
                <a:solidFill>
                  <a:srgbClr val="F3703A"/>
                </a:solidFill>
              </a:rPr>
              <a:t> </a:t>
            </a:r>
            <a:r>
              <a:rPr lang="it-IT" b="1" dirty="0" err="1">
                <a:solidFill>
                  <a:srgbClr val="F3703A"/>
                </a:solidFill>
              </a:rPr>
              <a:t>Diet</a:t>
            </a:r>
            <a:endParaRPr lang="it-IT" b="1" dirty="0">
              <a:solidFill>
                <a:srgbClr val="F3703A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Introito calorico </a:t>
            </a:r>
            <a:r>
              <a:rPr lang="it-IT" dirty="0">
                <a:solidFill>
                  <a:schemeClr val="bg1"/>
                </a:solidFill>
              </a:rPr>
              <a:t>tra 600-700 kcal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2"/>
                </a:solidFill>
              </a:rPr>
              <a:t>Ipoglucidica</a:t>
            </a:r>
            <a:r>
              <a:rPr lang="it-IT" b="1" dirty="0">
                <a:solidFill>
                  <a:schemeClr val="tx2"/>
                </a:solidFill>
              </a:rPr>
              <a:t>, ipolipidica, ipocalorica, </a:t>
            </a:r>
            <a:r>
              <a:rPr lang="it-IT" b="1" dirty="0" err="1">
                <a:solidFill>
                  <a:schemeClr val="tx2"/>
                </a:solidFill>
              </a:rPr>
              <a:t>normoproteica</a:t>
            </a:r>
            <a:endParaRPr lang="it-IT" b="1" dirty="0">
              <a:solidFill>
                <a:schemeClr val="tx2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Carboidrati: </a:t>
            </a:r>
            <a:r>
              <a:rPr lang="it-IT" dirty="0">
                <a:solidFill>
                  <a:schemeClr val="tx2"/>
                </a:solidFill>
              </a:rPr>
              <a:t>&lt; 30 g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Proteine: </a:t>
            </a:r>
            <a:r>
              <a:rPr lang="it-IT" dirty="0">
                <a:solidFill>
                  <a:schemeClr val="tx2"/>
                </a:solidFill>
              </a:rPr>
              <a:t>1,2 g/kg di peso desiderabile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Grassi: </a:t>
            </a:r>
            <a:r>
              <a:rPr lang="it-IT" dirty="0">
                <a:solidFill>
                  <a:schemeClr val="tx2"/>
                </a:solidFill>
              </a:rPr>
              <a:t>&gt; 35%</a:t>
            </a:r>
          </a:p>
        </p:txBody>
      </p:sp>
      <p:pic>
        <p:nvPicPr>
          <p:cNvPr id="13314" name="Picture 2" descr="Dieta chetogenica: tutto quello che devi sapere. Guida aggiornata">
            <a:extLst>
              <a:ext uri="{FF2B5EF4-FFF2-40B4-BE49-F238E27FC236}">
                <a16:creationId xmlns:a16="http://schemas.microsoft.com/office/drawing/2014/main" id="{F4F0025E-50FB-286B-7D11-118FF2A2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58" y="3615777"/>
            <a:ext cx="5040084" cy="31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ution Warning Floor Sign, 430mm - Self Adhesive – Start Safety UK">
            <a:extLst>
              <a:ext uri="{FF2B5EF4-FFF2-40B4-BE49-F238E27FC236}">
                <a16:creationId xmlns:a16="http://schemas.microsoft.com/office/drawing/2014/main" id="{1188C4B0-A42C-6FBE-6458-D91C1DA6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8" y="1326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golo ripiegato 1">
            <a:extLst>
              <a:ext uri="{FF2B5EF4-FFF2-40B4-BE49-F238E27FC236}">
                <a16:creationId xmlns:a16="http://schemas.microsoft.com/office/drawing/2014/main" id="{755DCC86-9D2D-50E8-75A0-A72D9763C9E5}"/>
              </a:ext>
            </a:extLst>
          </p:cNvPr>
          <p:cNvSpPr/>
          <p:nvPr/>
        </p:nvSpPr>
        <p:spPr>
          <a:xfrm>
            <a:off x="2193234" y="1839685"/>
            <a:ext cx="7413644" cy="3178629"/>
          </a:xfrm>
          <a:prstGeom prst="foldedCorne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F9438-FB24-AA80-E909-2C3ED3618288}"/>
              </a:ext>
            </a:extLst>
          </p:cNvPr>
          <p:cNvSpPr txBox="1"/>
          <p:nvPr/>
        </p:nvSpPr>
        <p:spPr>
          <a:xfrm>
            <a:off x="2193236" y="1997839"/>
            <a:ext cx="7805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Insufficienza renale (creatininemia &gt; 1,5 mg/dl)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Insufficienza epatica grave (enzimi epatici &gt; 3 v. il limite max)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Diabete di tipo 1 insulino-dipendente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Blocco atrio ventricolare, fibrillazione atriale, aritmie maggiori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</a:rPr>
              <a:t>Ipokaliemia</a:t>
            </a:r>
            <a:r>
              <a:rPr lang="it-IT" sz="2000" dirty="0">
                <a:solidFill>
                  <a:schemeClr val="bg1"/>
                </a:solidFill>
              </a:rPr>
              <a:t> non equilibrata e diuretici non risparmiatori di potassio  (</a:t>
            </a:r>
            <a:r>
              <a:rPr lang="it-IT" sz="2000" dirty="0" err="1">
                <a:solidFill>
                  <a:schemeClr val="bg1"/>
                </a:solidFill>
              </a:rPr>
              <a:t>idroclorotiazide-furosamide</a:t>
            </a:r>
            <a:r>
              <a:rPr lang="it-IT" sz="2000" dirty="0">
                <a:solidFill>
                  <a:schemeClr val="bg1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Insufficienza cardiaca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Infarto ed incidente cerebrovascolare &lt; 12 mesi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</a:rPr>
              <a:t>Terapia con corticosteroidi prolungata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F3D2D7-8330-6507-490C-2E4D01C9AFB4}"/>
              </a:ext>
            </a:extLst>
          </p:cNvPr>
          <p:cNvSpPr txBox="1"/>
          <p:nvPr/>
        </p:nvSpPr>
        <p:spPr>
          <a:xfrm>
            <a:off x="2749826" y="742595"/>
            <a:ext cx="669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CONTROINDICAZIONI ALLA VLCD E ALLA VLCDKD</a:t>
            </a:r>
          </a:p>
        </p:txBody>
      </p:sp>
    </p:spTree>
    <p:extLst>
      <p:ext uri="{BB962C8B-B14F-4D97-AF65-F5344CB8AC3E}">
        <p14:creationId xmlns:p14="http://schemas.microsoft.com/office/powerpoint/2010/main" val="36778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EF1EEA-6C84-44AD-30FD-AFB353EAF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9" t="24359" r="38836"/>
          <a:stretch>
            <a:fillRect/>
          </a:stretch>
        </p:blipFill>
        <p:spPr bwMode="auto">
          <a:xfrm>
            <a:off x="126518" y="407571"/>
            <a:ext cx="2359508" cy="2156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D4C2EE9-AAC5-B1EF-DA52-65B99DA33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5" t="18546" r="46048" b="9716"/>
          <a:stretch>
            <a:fillRect/>
          </a:stretch>
        </p:blipFill>
        <p:spPr bwMode="auto">
          <a:xfrm>
            <a:off x="6593578" y="856853"/>
            <a:ext cx="5286373" cy="5599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A4BE8-B1FA-284A-FD0F-BF75DBADBC46}"/>
              </a:ext>
            </a:extLst>
          </p:cNvPr>
          <p:cNvSpPr txBox="1"/>
          <p:nvPr/>
        </p:nvSpPr>
        <p:spPr>
          <a:xfrm>
            <a:off x="773804" y="2991771"/>
            <a:ext cx="553216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Scopo</a:t>
            </a:r>
            <a:r>
              <a:rPr lang="it-IT" dirty="0">
                <a:solidFill>
                  <a:schemeClr val="tx2"/>
                </a:solidFill>
              </a:rPr>
              <a:t>: impatto perdita di peso preoperatorio</a:t>
            </a:r>
          </a:p>
          <a:p>
            <a:r>
              <a:rPr lang="it-IT" b="1" dirty="0">
                <a:solidFill>
                  <a:schemeClr val="tx2"/>
                </a:solidFill>
              </a:rPr>
              <a:t>Modalità</a:t>
            </a:r>
            <a:r>
              <a:rPr lang="it-IT" dirty="0">
                <a:solidFill>
                  <a:schemeClr val="tx2"/>
                </a:solidFill>
              </a:rPr>
              <a:t>: tre effettuati con dieta (uno con dieta a basso contenuto calorico per 2 settimane, e altri 2 con modifiche dello stile di vita per 6 mesi) e uno con palloncino intragastrico. </a:t>
            </a:r>
          </a:p>
          <a:p>
            <a:r>
              <a:rPr lang="it-IT" dirty="0">
                <a:solidFill>
                  <a:srgbClr val="FF0000"/>
                </a:solidFill>
              </a:rPr>
              <a:t>Il bilancio degli effetti è reso difficile per la presenza di pochi studi,</a:t>
            </a:r>
            <a:r>
              <a:rPr lang="it-IT" dirty="0"/>
              <a:t> </a:t>
            </a:r>
            <a:r>
              <a:rPr lang="it-IT" dirty="0">
                <a:solidFill>
                  <a:schemeClr val="tx2"/>
                </a:solidFill>
              </a:rPr>
              <a:t>ma sembra favorevole all’intervento per quanto riguarda l’efficacia di interventi per la perdita di peso preoperatoria sul calo ponderale post chirurgia metabolico-bariatrica. Inoltre, vi è una tendenziale riduzione dei tempi chirurgici e degli eventi avversi peri-procedurali</a:t>
            </a:r>
          </a:p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E59034-6301-0131-0D61-33CAE828285F}"/>
              </a:ext>
            </a:extLst>
          </p:cNvPr>
          <p:cNvSpPr txBox="1"/>
          <p:nvPr/>
        </p:nvSpPr>
        <p:spPr>
          <a:xfrm>
            <a:off x="3697979" y="20751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COSA DICONO LE LINEE GUIDA SICOB?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833294-CDD5-4846-ECD5-DCC060226D83}"/>
              </a:ext>
            </a:extLst>
          </p:cNvPr>
          <p:cNvSpPr txBox="1"/>
          <p:nvPr/>
        </p:nvSpPr>
        <p:spPr>
          <a:xfrm>
            <a:off x="2676422" y="2668606"/>
            <a:ext cx="204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4 TRIAL CLINICI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38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556B67-189D-A4BA-D29B-D5970A9A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91" r="38587" b="5355"/>
          <a:stretch>
            <a:fillRect/>
          </a:stretch>
        </p:blipFill>
        <p:spPr>
          <a:xfrm>
            <a:off x="3140765" y="132523"/>
            <a:ext cx="5102087" cy="29709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542E237-9DE3-D14E-9EFA-191E1B8244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48" r="35544" b="17472"/>
          <a:stretch>
            <a:fillRect/>
          </a:stretch>
        </p:blipFill>
        <p:spPr>
          <a:xfrm>
            <a:off x="357809" y="3459455"/>
            <a:ext cx="5791200" cy="33985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295CE3-82BA-5339-634B-0BE5A1CE80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22" r="36304" b="23658"/>
          <a:stretch>
            <a:fillRect/>
          </a:stretch>
        </p:blipFill>
        <p:spPr>
          <a:xfrm>
            <a:off x="6149009" y="3985857"/>
            <a:ext cx="6003235" cy="30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9F9AAC-AEF8-F7DF-55EE-6474A4C2C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29" r="36739" b="13412"/>
          <a:stretch>
            <a:fillRect/>
          </a:stretch>
        </p:blipFill>
        <p:spPr>
          <a:xfrm>
            <a:off x="0" y="0"/>
            <a:ext cx="5023876" cy="290038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FADBA1-1F70-CFA2-D390-F90467FE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89" r="38044" b="28298"/>
          <a:stretch>
            <a:fillRect/>
          </a:stretch>
        </p:blipFill>
        <p:spPr>
          <a:xfrm>
            <a:off x="238245" y="3246780"/>
            <a:ext cx="6299234" cy="3127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AF63330-D95F-29CB-6919-0FC8552D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628" r="37935" b="5486"/>
          <a:stretch>
            <a:fillRect/>
          </a:stretch>
        </p:blipFill>
        <p:spPr>
          <a:xfrm>
            <a:off x="6361043" y="3001788"/>
            <a:ext cx="5420140" cy="35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23A8E8-B9F7-D2B2-7105-BE21E6AD2B81}"/>
              </a:ext>
            </a:extLst>
          </p:cNvPr>
          <p:cNvSpPr txBox="1"/>
          <p:nvPr/>
        </p:nvSpPr>
        <p:spPr>
          <a:xfrm>
            <a:off x="4634740" y="1027872"/>
            <a:ext cx="7202558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La dieta preoperatoria nei pazienti con obesità di classe III (BMI ≥40 kg/m²) e candidati alla chirurgia metabolico-bariatrica è suggerita per ridurre l'incidenza di complicanze peri-procedurali e migliorare l'efficacia dell'intervento chirurgico. 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1</a:t>
            </a:r>
            <a:r>
              <a:rPr lang="it-IT" dirty="0">
                <a:solidFill>
                  <a:schemeClr val="tx2"/>
                </a:solidFill>
              </a:rPr>
              <a:t>​ Gli effetti favorevoli includono la riduzione del peso corporeo, dei tempi operatori e delle complicanze </a:t>
            </a:r>
            <a:r>
              <a:rPr lang="it-IT" dirty="0" err="1">
                <a:solidFill>
                  <a:schemeClr val="tx2"/>
                </a:solidFill>
              </a:rPr>
              <a:t>periprocedurali</a:t>
            </a:r>
            <a:r>
              <a:rPr lang="it-IT" dirty="0">
                <a:solidFill>
                  <a:schemeClr val="tx2"/>
                </a:solidFill>
              </a:rPr>
              <a:t>. 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2</a:t>
            </a:r>
            <a:r>
              <a:rPr lang="it-IT" dirty="0">
                <a:solidFill>
                  <a:schemeClr val="tx2"/>
                </a:solidFill>
              </a:rPr>
              <a:t>​ Le modalità di intervento comprendono una </a:t>
            </a:r>
            <a:r>
              <a:rPr lang="it-IT" b="1" dirty="0">
                <a:solidFill>
                  <a:schemeClr val="tx2"/>
                </a:solidFill>
              </a:rPr>
              <a:t>dieta a basso contenuto calorico seguita per 2 settimane</a:t>
            </a:r>
            <a:r>
              <a:rPr lang="it-IT" dirty="0">
                <a:solidFill>
                  <a:schemeClr val="tx2"/>
                </a:solidFill>
              </a:rPr>
              <a:t>, programmi di </a:t>
            </a:r>
            <a:r>
              <a:rPr lang="it-IT" b="1" dirty="0">
                <a:solidFill>
                  <a:schemeClr val="tx2"/>
                </a:solidFill>
              </a:rPr>
              <a:t>modifiche dello stile di vita </a:t>
            </a:r>
            <a:r>
              <a:rPr lang="it-IT" dirty="0">
                <a:solidFill>
                  <a:schemeClr val="tx2"/>
                </a:solidFill>
              </a:rPr>
              <a:t>di 6 mesi e, in alcuni casi, l'uso del palloncino intragastrico. 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3</a:t>
            </a:r>
            <a:r>
              <a:rPr lang="it-IT" dirty="0">
                <a:solidFill>
                  <a:schemeClr val="tx2"/>
                </a:solidFill>
              </a:rPr>
              <a:t>​ Non sono stati riportati effetti negativi significativi.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4</a:t>
            </a:r>
            <a:r>
              <a:rPr lang="it-IT" dirty="0">
                <a:solidFill>
                  <a:schemeClr val="tx2"/>
                </a:solidFill>
              </a:rPr>
              <a:t>​ Inoltre, una dieta ipocalorica o a bassissimo contenuto calorico (</a:t>
            </a:r>
            <a:r>
              <a:rPr lang="it-IT" b="1" dirty="0">
                <a:solidFill>
                  <a:schemeClr val="tx2"/>
                </a:solidFill>
              </a:rPr>
              <a:t>VLCD</a:t>
            </a:r>
            <a:r>
              <a:rPr lang="it-IT" dirty="0">
                <a:solidFill>
                  <a:schemeClr val="tx2"/>
                </a:solidFill>
              </a:rPr>
              <a:t>) può essere utilizzata per ridurre il volume epatico e migliorare le condizioni chirurgiche, contribuendo a migliorare gli esiti operatori e ridurre i rischi intraoperatori.</a:t>
            </a:r>
          </a:p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0847E0D-B01A-C514-380B-669FECAB3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9" t="24359" r="38836"/>
          <a:stretch>
            <a:fillRect/>
          </a:stretch>
        </p:blipFill>
        <p:spPr bwMode="auto">
          <a:xfrm>
            <a:off x="354702" y="1314214"/>
            <a:ext cx="3861596" cy="3529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57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D67BC6-7303-563E-2789-F573A3DDD7FA}"/>
              </a:ext>
            </a:extLst>
          </p:cNvPr>
          <p:cNvSpPr txBox="1"/>
          <p:nvPr/>
        </p:nvSpPr>
        <p:spPr>
          <a:xfrm>
            <a:off x="2902226" y="593899"/>
            <a:ext cx="638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ESISTE UN GOLD STANDARD?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C176E1-3921-32B7-EB79-22527CA4CB8E}"/>
              </a:ext>
            </a:extLst>
          </p:cNvPr>
          <p:cNvSpPr txBox="1"/>
          <p:nvPr/>
        </p:nvSpPr>
        <p:spPr>
          <a:xfrm>
            <a:off x="1906035" y="2565323"/>
            <a:ext cx="93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3703A"/>
                </a:solidFill>
              </a:rPr>
              <a:t>LAVORO TRA PSICOLOGO E NUTRIZIONISTA NELLA RI-EDUCAZIONE ALIMENTARE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1F4345-BD39-E326-9CBB-E78136EE0CFB}"/>
              </a:ext>
            </a:extLst>
          </p:cNvPr>
          <p:cNvSpPr txBox="1"/>
          <p:nvPr/>
        </p:nvSpPr>
        <p:spPr>
          <a:xfrm>
            <a:off x="1374913" y="3328798"/>
            <a:ext cx="988612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Valutare la motivazione reale</a:t>
            </a:r>
            <a:r>
              <a:rPr lang="it-IT" dirty="0">
                <a:solidFill>
                  <a:schemeClr val="tx2"/>
                </a:solidFill>
              </a:rPr>
              <a:t> del paziente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Individuare disturbi alimentari</a:t>
            </a:r>
            <a:r>
              <a:rPr lang="it-IT" dirty="0">
                <a:solidFill>
                  <a:schemeClr val="tx2"/>
                </a:solidFill>
              </a:rPr>
              <a:t> o comportamenti a rischio (es. </a:t>
            </a:r>
            <a:r>
              <a:rPr lang="it-IT" dirty="0" err="1">
                <a:solidFill>
                  <a:schemeClr val="tx2"/>
                </a:solidFill>
              </a:rPr>
              <a:t>binge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eating</a:t>
            </a:r>
            <a:r>
              <a:rPr lang="it-IT" dirty="0">
                <a:solidFill>
                  <a:schemeClr val="tx2"/>
                </a:solidFill>
              </a:rPr>
              <a:t>, fame emotiva)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Prevenire aspettative irrealistiche</a:t>
            </a:r>
            <a:r>
              <a:rPr lang="it-IT" dirty="0">
                <a:solidFill>
                  <a:schemeClr val="tx2"/>
                </a:solidFill>
              </a:rPr>
              <a:t> legate alla chirurgia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Favorire l’adesione alla dieta e ai cambiamenti post-intervento</a:t>
            </a:r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2"/>
                </a:solidFill>
              </a:rPr>
              <a:t>Preparare emotivamente</a:t>
            </a:r>
            <a:r>
              <a:rPr lang="it-IT" dirty="0">
                <a:solidFill>
                  <a:schemeClr val="tx2"/>
                </a:solidFill>
              </a:rPr>
              <a:t> alla trasformazione del corpo e dell’identità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E22096-1B3F-D9B9-95BF-6D3D69B12CE0}"/>
              </a:ext>
            </a:extLst>
          </p:cNvPr>
          <p:cNvSpPr txBox="1"/>
          <p:nvPr/>
        </p:nvSpPr>
        <p:spPr>
          <a:xfrm>
            <a:off x="2102332" y="1511262"/>
            <a:ext cx="7741755" cy="369332"/>
          </a:xfrm>
          <a:prstGeom prst="rect">
            <a:avLst/>
          </a:prstGeom>
          <a:solidFill>
            <a:srgbClr val="F3703A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LINEE GUIDA SICOB: </a:t>
            </a:r>
            <a:r>
              <a:rPr lang="it-IT" dirty="0">
                <a:solidFill>
                  <a:schemeClr val="tx2"/>
                </a:solidFill>
              </a:rPr>
              <a:t>Forte raccomandazione all’utilizzo delle diete </a:t>
            </a:r>
            <a:r>
              <a:rPr lang="it-IT" b="1" dirty="0">
                <a:solidFill>
                  <a:schemeClr val="tx2"/>
                </a:solidFill>
              </a:rPr>
              <a:t>VLCD </a:t>
            </a:r>
            <a:r>
              <a:rPr lang="it-IT" dirty="0">
                <a:solidFill>
                  <a:schemeClr val="tx2"/>
                </a:solidFill>
              </a:rPr>
              <a:t>e</a:t>
            </a:r>
            <a:r>
              <a:rPr lang="it-IT" b="1" dirty="0">
                <a:solidFill>
                  <a:schemeClr val="tx2"/>
                </a:solidFill>
              </a:rPr>
              <a:t> VLCKD</a:t>
            </a:r>
          </a:p>
        </p:txBody>
      </p:sp>
    </p:spTree>
    <p:extLst>
      <p:ext uri="{BB962C8B-B14F-4D97-AF65-F5344CB8AC3E}">
        <p14:creationId xmlns:p14="http://schemas.microsoft.com/office/powerpoint/2010/main" val="309582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D0CD13B-901B-41AA-A841-0207A35AE5AD}"/>
              </a:ext>
            </a:extLst>
          </p:cNvPr>
          <p:cNvSpPr txBox="1"/>
          <p:nvPr/>
        </p:nvSpPr>
        <p:spPr>
          <a:xfrm>
            <a:off x="752095" y="4364818"/>
            <a:ext cx="10893294" cy="2308324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approccio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strutturato e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multidisciplinare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aumenta le probabilità di successo nel lungo termine, favorendo una perdita di peso sostenibile e duratura.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E’ fortemente consigliata una perdita del 5-10 % del peso corporeo per migliorare le comorbilità e favorire un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miglior recupero 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 operatorio e una miglior perdita di peso dopo l’intervento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 momento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non è possibile standardizzare l’approccio </a:t>
            </a:r>
            <a:r>
              <a:rPr lang="it-IT" altLang="it-IT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dietoterapico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-operatorio perché concorrono più fattori: età, comorbilità, compliance, LISTA D’ATTESA</a:t>
            </a:r>
            <a:endParaRPr lang="it-IT" altLang="it-IT" dirty="0">
              <a:solidFill>
                <a:schemeClr val="tx2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81D3D7-2FFE-5B21-AA6D-A3C097B511C6}"/>
              </a:ext>
            </a:extLst>
          </p:cNvPr>
          <p:cNvSpPr txBox="1"/>
          <p:nvPr/>
        </p:nvSpPr>
        <p:spPr>
          <a:xfrm>
            <a:off x="3460059" y="316600"/>
            <a:ext cx="499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CONCLUSIONI</a:t>
            </a:r>
          </a:p>
        </p:txBody>
      </p:sp>
      <p:sp>
        <p:nvSpPr>
          <p:cNvPr id="10" name="Freccia destra 2">
            <a:extLst>
              <a:ext uri="{FF2B5EF4-FFF2-40B4-BE49-F238E27FC236}">
                <a16:creationId xmlns:a16="http://schemas.microsoft.com/office/drawing/2014/main" id="{7A86E65B-81BB-F601-6878-B9DD602B41A1}"/>
              </a:ext>
            </a:extLst>
          </p:cNvPr>
          <p:cNvSpPr/>
          <p:nvPr/>
        </p:nvSpPr>
        <p:spPr>
          <a:xfrm>
            <a:off x="993913" y="1597852"/>
            <a:ext cx="707572" cy="239486"/>
          </a:xfrm>
          <a:prstGeom prst="righ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795CC7-288B-1970-3AA9-7D420B3345AF}"/>
              </a:ext>
            </a:extLst>
          </p:cNvPr>
          <p:cNvSpPr txBox="1"/>
          <p:nvPr/>
        </p:nvSpPr>
        <p:spPr>
          <a:xfrm>
            <a:off x="1926779" y="1543077"/>
            <a:ext cx="427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Definire obiettivi chiari e realizzabili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0C68C4-604A-046C-831D-E605934F77B1}"/>
              </a:ext>
            </a:extLst>
          </p:cNvPr>
          <p:cNvSpPr txBox="1"/>
          <p:nvPr/>
        </p:nvSpPr>
        <p:spPr>
          <a:xfrm>
            <a:off x="1926779" y="1964761"/>
            <a:ext cx="702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Il cambiamento delle abitudini alimentari previene anche il weight </a:t>
            </a:r>
            <a:r>
              <a:rPr lang="it-IT" dirty="0" err="1">
                <a:solidFill>
                  <a:schemeClr val="tx2"/>
                </a:solidFill>
              </a:rPr>
              <a:t>regain</a:t>
            </a:r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15" name="Freccia destra 2">
            <a:extLst>
              <a:ext uri="{FF2B5EF4-FFF2-40B4-BE49-F238E27FC236}">
                <a16:creationId xmlns:a16="http://schemas.microsoft.com/office/drawing/2014/main" id="{A2A880FC-76F6-66E1-A263-17F1326A4157}"/>
              </a:ext>
            </a:extLst>
          </p:cNvPr>
          <p:cNvSpPr/>
          <p:nvPr/>
        </p:nvSpPr>
        <p:spPr>
          <a:xfrm>
            <a:off x="993913" y="2023812"/>
            <a:ext cx="707572" cy="239486"/>
          </a:xfrm>
          <a:prstGeom prst="rightArrow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9424AD-C7A2-4573-23B9-2E77295F5ECF}"/>
              </a:ext>
            </a:extLst>
          </p:cNvPr>
          <p:cNvSpPr txBox="1"/>
          <p:nvPr/>
        </p:nvSpPr>
        <p:spPr>
          <a:xfrm>
            <a:off x="753367" y="3146592"/>
            <a:ext cx="10893294" cy="1200329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L’intervento dietetico preoperatorio è una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essenziale del percorso bariatrico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grado di migliorare non solo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sicurezza e l’efficacia dell’intervento chirurgico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anche la </a:t>
            </a:r>
            <a:r>
              <a:rPr lang="it-IT" altLang="it-IT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motivazione e la consapevolezza del paziente</a:t>
            </a:r>
            <a:r>
              <a:rPr lang="it-IT" altLang="it-IT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7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613B7B-6C4F-8ABC-5C03-6FC46E8E73ED}"/>
              </a:ext>
            </a:extLst>
          </p:cNvPr>
          <p:cNvSpPr txBox="1"/>
          <p:nvPr/>
        </p:nvSpPr>
        <p:spPr>
          <a:xfrm>
            <a:off x="7843838" y="4886325"/>
            <a:ext cx="4106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3703A"/>
                </a:solidFill>
              </a:rPr>
              <a:t>Dr.ssa Federica Ruffolo</a:t>
            </a:r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Biologa Nutrizionista</a:t>
            </a:r>
          </a:p>
          <a:p>
            <a:pPr algn="ctr"/>
            <a:r>
              <a:rPr lang="it-IT" b="1" dirty="0">
                <a:solidFill>
                  <a:srgbClr val="F3703A"/>
                </a:solidFill>
              </a:rPr>
              <a:t>www.federicaruffolo.it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8CB7AD-EDE4-1168-FE1A-D55BCBDC56F8}"/>
              </a:ext>
            </a:extLst>
          </p:cNvPr>
          <p:cNvSpPr txBox="1"/>
          <p:nvPr/>
        </p:nvSpPr>
        <p:spPr>
          <a:xfrm>
            <a:off x="2745408" y="328612"/>
            <a:ext cx="793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VALUTAZIONE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PREOPERATORIA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NUTRIZIONALE</a:t>
            </a:r>
            <a:endParaRPr lang="it-IT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B459FFCC-A5B7-D85B-8406-7167E5315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596154"/>
              </p:ext>
            </p:extLst>
          </p:nvPr>
        </p:nvGraphicFramePr>
        <p:xfrm>
          <a:off x="187946" y="1114425"/>
          <a:ext cx="7713042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95A897E-25FB-9968-E761-6A88D726F572}"/>
              </a:ext>
            </a:extLst>
          </p:cNvPr>
          <p:cNvSpPr txBox="1"/>
          <p:nvPr/>
        </p:nvSpPr>
        <p:spPr>
          <a:xfrm>
            <a:off x="7900988" y="2982724"/>
            <a:ext cx="3986212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Alterato assetto neuro-ormonale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Microbiota intestinale alterato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Patologie obesità-correlate (diabete, steatosi, ipertensione arteriosa, </a:t>
            </a:r>
            <a:r>
              <a:rPr lang="it-IT" sz="2000" dirty="0" err="1">
                <a:solidFill>
                  <a:schemeClr val="tx2"/>
                </a:solidFill>
              </a:rPr>
              <a:t>ecc</a:t>
            </a:r>
            <a:r>
              <a:rPr lang="it-IT" sz="20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425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terruzione 9">
            <a:extLst>
              <a:ext uri="{FF2B5EF4-FFF2-40B4-BE49-F238E27FC236}">
                <a16:creationId xmlns:a16="http://schemas.microsoft.com/office/drawing/2014/main" id="{FBB50A53-604E-5440-A18A-63F26E9E7BC9}"/>
              </a:ext>
            </a:extLst>
          </p:cNvPr>
          <p:cNvSpPr/>
          <p:nvPr/>
        </p:nvSpPr>
        <p:spPr>
          <a:xfrm>
            <a:off x="9151956" y="4941561"/>
            <a:ext cx="2288930" cy="795210"/>
          </a:xfrm>
          <a:prstGeom prst="flowChartTerminato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Interruzione 8">
            <a:extLst>
              <a:ext uri="{FF2B5EF4-FFF2-40B4-BE49-F238E27FC236}">
                <a16:creationId xmlns:a16="http://schemas.microsoft.com/office/drawing/2014/main" id="{E6860D92-8A7A-ED01-F956-0B9346BB91FF}"/>
              </a:ext>
            </a:extLst>
          </p:cNvPr>
          <p:cNvSpPr/>
          <p:nvPr/>
        </p:nvSpPr>
        <p:spPr>
          <a:xfrm>
            <a:off x="5535781" y="4941561"/>
            <a:ext cx="2410658" cy="795210"/>
          </a:xfrm>
          <a:prstGeom prst="flowChartTerminato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Interruzione 7">
            <a:extLst>
              <a:ext uri="{FF2B5EF4-FFF2-40B4-BE49-F238E27FC236}">
                <a16:creationId xmlns:a16="http://schemas.microsoft.com/office/drawing/2014/main" id="{4B47F5AB-C83C-F1D3-579D-931A0ABF1098}"/>
              </a:ext>
            </a:extLst>
          </p:cNvPr>
          <p:cNvSpPr/>
          <p:nvPr/>
        </p:nvSpPr>
        <p:spPr>
          <a:xfrm>
            <a:off x="7304511" y="3547724"/>
            <a:ext cx="2300471" cy="827313"/>
          </a:xfrm>
          <a:prstGeom prst="flowChartTerminator">
            <a:avLst/>
          </a:prstGeom>
          <a:solidFill>
            <a:srgbClr val="F370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4CD83D-5655-072D-6E36-99824C7ABCFA}"/>
              </a:ext>
            </a:extLst>
          </p:cNvPr>
          <p:cNvSpPr txBox="1"/>
          <p:nvPr/>
        </p:nvSpPr>
        <p:spPr>
          <a:xfrm>
            <a:off x="7170099" y="3792983"/>
            <a:ext cx="256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CONSAPEVOLEZZA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026E16-4467-35CB-BE06-59F0D96ACBC3}"/>
              </a:ext>
            </a:extLst>
          </p:cNvPr>
          <p:cNvSpPr txBox="1"/>
          <p:nvPr/>
        </p:nvSpPr>
        <p:spPr>
          <a:xfrm>
            <a:off x="6096000" y="1554855"/>
            <a:ext cx="5847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Supporto multidisciplinare</a:t>
            </a:r>
            <a:r>
              <a:rPr lang="it-IT" sz="20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Fondamentale per l’ottenimento e mantenimento dei risultati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Riduzione rischi chirurgici obesità correlati e riduzione degenza ospedaliera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696065-3032-145A-407A-72069CB1231D}"/>
              </a:ext>
            </a:extLst>
          </p:cNvPr>
          <p:cNvSpPr txBox="1"/>
          <p:nvPr/>
        </p:nvSpPr>
        <p:spPr>
          <a:xfrm>
            <a:off x="6444438" y="756744"/>
            <a:ext cx="402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ALLEANZA EQUIPE-PAZIENTE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4E81B2-85C1-94C0-646F-1E4A5707C2D0}"/>
              </a:ext>
            </a:extLst>
          </p:cNvPr>
          <p:cNvSpPr txBox="1"/>
          <p:nvPr/>
        </p:nvSpPr>
        <p:spPr>
          <a:xfrm>
            <a:off x="5535781" y="5154500"/>
            <a:ext cx="256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ABITUDINI ALIMENTARI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E3BF0F-A58E-CBE9-D758-C07707A4F341}"/>
              </a:ext>
            </a:extLst>
          </p:cNvPr>
          <p:cNvSpPr txBox="1"/>
          <p:nvPr/>
        </p:nvSpPr>
        <p:spPr>
          <a:xfrm>
            <a:off x="9553732" y="5154500"/>
            <a:ext cx="148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STILE DI VITA</a:t>
            </a:r>
          </a:p>
        </p:txBody>
      </p:sp>
      <p:pic>
        <p:nvPicPr>
          <p:cNvPr id="7172" name="Picture 4" descr="Team di mani unite nel concetto di ufficio. Alleanza e cooperazione,  connessione di uomini d'affari casuali, vista dall'alto | Foto Premium">
            <a:extLst>
              <a:ext uri="{FF2B5EF4-FFF2-40B4-BE49-F238E27FC236}">
                <a16:creationId xmlns:a16="http://schemas.microsoft.com/office/drawing/2014/main" id="{E580C8DD-906E-2769-18A7-2C222868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7" y="1218409"/>
            <a:ext cx="4455141" cy="293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7 13">
            <a:extLst>
              <a:ext uri="{FF2B5EF4-FFF2-40B4-BE49-F238E27FC236}">
                <a16:creationId xmlns:a16="http://schemas.microsoft.com/office/drawing/2014/main" id="{AC4D0DD2-8D4B-E4CC-F479-9EE757BD458D}"/>
              </a:ext>
            </a:extLst>
          </p:cNvPr>
          <p:cNvCxnSpPr>
            <a:cxnSpLocks/>
          </p:cNvCxnSpPr>
          <p:nvPr/>
        </p:nvCxnSpPr>
        <p:spPr>
          <a:xfrm>
            <a:off x="9019786" y="4362728"/>
            <a:ext cx="1276635" cy="566524"/>
          </a:xfrm>
          <a:prstGeom prst="curvedConnector2">
            <a:avLst/>
          </a:prstGeom>
          <a:ln>
            <a:solidFill>
              <a:srgbClr val="F37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7 21">
            <a:extLst>
              <a:ext uri="{FF2B5EF4-FFF2-40B4-BE49-F238E27FC236}">
                <a16:creationId xmlns:a16="http://schemas.microsoft.com/office/drawing/2014/main" id="{A5AD47CB-E23E-013E-E5DF-F64B04E81024}"/>
              </a:ext>
            </a:extLst>
          </p:cNvPr>
          <p:cNvCxnSpPr>
            <a:endCxn id="9" idx="0"/>
          </p:cNvCxnSpPr>
          <p:nvPr/>
        </p:nvCxnSpPr>
        <p:spPr>
          <a:xfrm rot="10800000" flipV="1">
            <a:off x="6741111" y="4375037"/>
            <a:ext cx="846233" cy="566524"/>
          </a:xfrm>
          <a:prstGeom prst="curvedConnector2">
            <a:avLst/>
          </a:prstGeom>
          <a:ln>
            <a:solidFill>
              <a:srgbClr val="F37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87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1417A7-144A-2A21-FC87-2A6999863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2" t="19377" r="28097" b="9762"/>
          <a:stretch>
            <a:fillRect/>
          </a:stretch>
        </p:blipFill>
        <p:spPr bwMode="auto">
          <a:xfrm>
            <a:off x="467834" y="1553404"/>
            <a:ext cx="5335411" cy="4775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E1D128-ED4E-A825-8887-EE455E0A5133}"/>
              </a:ext>
            </a:extLst>
          </p:cNvPr>
          <p:cNvSpPr txBox="1"/>
          <p:nvPr/>
        </p:nvSpPr>
        <p:spPr>
          <a:xfrm>
            <a:off x="6009205" y="1263564"/>
            <a:ext cx="5886734" cy="30777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MEDICO E NUTRIZIONISTA</a:t>
            </a:r>
          </a:p>
          <a:p>
            <a:pPr algn="ctr"/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Informare il paziente del percorso </a:t>
            </a:r>
            <a:r>
              <a:rPr lang="it-IT" sz="2400" dirty="0" err="1">
                <a:solidFill>
                  <a:schemeClr val="tx2"/>
                </a:solidFill>
              </a:rPr>
              <a:t>pre</a:t>
            </a:r>
            <a:r>
              <a:rPr lang="it-IT" sz="2400" dirty="0">
                <a:solidFill>
                  <a:schemeClr val="tx2"/>
                </a:solidFill>
              </a:rPr>
              <a:t> e post operatorio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Seguirlo nelle varie fasi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Prescrivere integrazione necessaria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Equilibrare le scelte alimentari (modifica del gusto)</a:t>
            </a:r>
          </a:p>
        </p:txBody>
      </p:sp>
      <p:pic>
        <p:nvPicPr>
          <p:cNvPr id="4" name="Picture 2" descr="Nutrizionisti, breve guida per orientarsi nella scelta">
            <a:extLst>
              <a:ext uri="{FF2B5EF4-FFF2-40B4-BE49-F238E27FC236}">
                <a16:creationId xmlns:a16="http://schemas.microsoft.com/office/drawing/2014/main" id="{284F2489-60C4-BC14-F948-B7C37CFA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72" y="4823792"/>
            <a:ext cx="2894973" cy="1930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A1793C-29CF-6D5F-A77E-B8F7A9BD098B}"/>
              </a:ext>
            </a:extLst>
          </p:cNvPr>
          <p:cNvSpPr txBox="1"/>
          <p:nvPr/>
        </p:nvSpPr>
        <p:spPr>
          <a:xfrm>
            <a:off x="345108" y="3013501"/>
            <a:ext cx="462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OBIETTIVO</a:t>
            </a:r>
          </a:p>
          <a:p>
            <a:r>
              <a:rPr lang="it-IT" sz="2400" b="1" dirty="0">
                <a:solidFill>
                  <a:schemeClr val="tx2"/>
                </a:solidFill>
              </a:rPr>
              <a:t> A LUNGO TERMINE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438D00-B278-C6A8-9FA2-DD3D58BF8A06}"/>
              </a:ext>
            </a:extLst>
          </p:cNvPr>
          <p:cNvSpPr txBox="1"/>
          <p:nvPr/>
        </p:nvSpPr>
        <p:spPr>
          <a:xfrm>
            <a:off x="2659683" y="328611"/>
            <a:ext cx="793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VALUTAZIONE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PREOPERATORIA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>
                <a:solidFill>
                  <a:schemeClr val="tx2"/>
                </a:solidFill>
              </a:rPr>
              <a:t>NUTRIZIONALE</a:t>
            </a:r>
            <a:endParaRPr lang="it-IT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95487F09-B5EE-6DD3-FBCD-2A67A7E96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611437"/>
              </p:ext>
            </p:extLst>
          </p:nvPr>
        </p:nvGraphicFramePr>
        <p:xfrm>
          <a:off x="4127502" y="1057275"/>
          <a:ext cx="7719390" cy="562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80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3DF537-D7BA-E5C2-106B-0B076F5D118A}"/>
              </a:ext>
            </a:extLst>
          </p:cNvPr>
          <p:cNvSpPr txBox="1"/>
          <p:nvPr/>
        </p:nvSpPr>
        <p:spPr>
          <a:xfrm>
            <a:off x="969641" y="1641014"/>
            <a:ext cx="702307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ANAMNESI ALIMENTARE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Storia del peso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Storia di precedenti dietoterapie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Obiettivo ponderale personale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Attività fisica praticata e condizioni fisiche che ne limitano l’attuazione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Modalità di assunzione del cibo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Percezione del senso di fame e sazietà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Alvo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Digestione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Abitudini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D6749D-F479-766B-C43E-522B4A38C9C9}"/>
              </a:ext>
            </a:extLst>
          </p:cNvPr>
          <p:cNvSpPr txBox="1"/>
          <p:nvPr/>
        </p:nvSpPr>
        <p:spPr>
          <a:xfrm>
            <a:off x="6385869" y="4458153"/>
            <a:ext cx="6091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Motivazione della richiesta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Aspetti socio-culturali e cognitivi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Aspettative rispetto l’intervento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Conoscenze relative all’alimentazione e procedure di chirurgia bariatrica</a:t>
            </a: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A933AF-2ABA-E2F1-02CC-D5C60BD7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46" r="37591" b="5332"/>
          <a:stretch>
            <a:fillRect/>
          </a:stretch>
        </p:blipFill>
        <p:spPr bwMode="auto">
          <a:xfrm>
            <a:off x="7992717" y="1641014"/>
            <a:ext cx="3952864" cy="2030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AF75EA-5D98-B64F-6FFF-104A393DEAB9}"/>
              </a:ext>
            </a:extLst>
          </p:cNvPr>
          <p:cNvSpPr txBox="1"/>
          <p:nvPr/>
        </p:nvSpPr>
        <p:spPr>
          <a:xfrm>
            <a:off x="3319669" y="485868"/>
            <a:ext cx="5552661" cy="523220"/>
          </a:xfrm>
          <a:prstGeom prst="rect">
            <a:avLst/>
          </a:prstGeom>
          <a:solidFill>
            <a:srgbClr val="F370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</a:rPr>
              <a:t>FOCUS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9AFF24-A3F7-D37F-0A95-B098450C97DA}"/>
              </a:ext>
            </a:extLst>
          </p:cNvPr>
          <p:cNvSpPr txBox="1"/>
          <p:nvPr/>
        </p:nvSpPr>
        <p:spPr>
          <a:xfrm>
            <a:off x="969641" y="5566148"/>
            <a:ext cx="245745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Re-call 24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Diario alimentare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C26D933D-12FC-D35B-0932-D7D4EFA99C11}"/>
              </a:ext>
            </a:extLst>
          </p:cNvPr>
          <p:cNvSpPr/>
          <p:nvPr/>
        </p:nvSpPr>
        <p:spPr>
          <a:xfrm>
            <a:off x="1708461" y="4841430"/>
            <a:ext cx="489905" cy="4366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25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B93477A-CA0F-1E9D-F7D2-45DEB1681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733371"/>
              </p:ext>
            </p:extLst>
          </p:nvPr>
        </p:nvGraphicFramePr>
        <p:xfrm>
          <a:off x="3789929" y="7722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FE665F-2BD4-880E-C57E-7B35A3B423F8}"/>
              </a:ext>
            </a:extLst>
          </p:cNvPr>
          <p:cNvSpPr txBox="1"/>
          <p:nvPr/>
        </p:nvSpPr>
        <p:spPr>
          <a:xfrm>
            <a:off x="2906937" y="510645"/>
            <a:ext cx="666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PRESENZA DI COMPORTAMENTI SCORRETTI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893B9B-8CDB-55D9-D7C1-304821658ABD}"/>
              </a:ext>
            </a:extLst>
          </p:cNvPr>
          <p:cNvSpPr txBox="1"/>
          <p:nvPr/>
        </p:nvSpPr>
        <p:spPr>
          <a:xfrm>
            <a:off x="274071" y="2465925"/>
            <a:ext cx="341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</a:rPr>
              <a:t>WALI</a:t>
            </a:r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i="1" dirty="0">
                <a:solidFill>
                  <a:schemeClr val="tx2"/>
                </a:solidFill>
              </a:rPr>
              <a:t>WEIGHT and LIFESTYLE INVENTORY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1BF6F7-F258-4998-82D0-8D610D4E0977}"/>
              </a:ext>
            </a:extLst>
          </p:cNvPr>
          <p:cNvSpPr txBox="1"/>
          <p:nvPr/>
        </p:nvSpPr>
        <p:spPr>
          <a:xfrm>
            <a:off x="0" y="6085745"/>
            <a:ext cx="1191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tx2"/>
                </a:solidFill>
              </a:rPr>
              <a:t>References</a:t>
            </a:r>
            <a:endParaRPr lang="it-IT" sz="1400" b="1" dirty="0">
              <a:solidFill>
                <a:schemeClr val="tx2"/>
              </a:solidFill>
            </a:endParaRPr>
          </a:p>
          <a:p>
            <a:r>
              <a:rPr lang="it-IT" sz="1400" dirty="0">
                <a:solidFill>
                  <a:schemeClr val="tx2"/>
                </a:solidFill>
              </a:rPr>
              <a:t>The weight and lifestyle </a:t>
            </a:r>
            <a:r>
              <a:rPr lang="it-IT" sz="1400" dirty="0" err="1">
                <a:solidFill>
                  <a:schemeClr val="tx2"/>
                </a:solidFill>
              </a:rPr>
              <a:t>inventory</a:t>
            </a:r>
            <a:r>
              <a:rPr lang="it-IT" sz="1400" dirty="0">
                <a:solidFill>
                  <a:schemeClr val="tx2"/>
                </a:solidFill>
              </a:rPr>
              <a:t> (WALI) helps </a:t>
            </a:r>
            <a:r>
              <a:rPr lang="it-IT" sz="1400" dirty="0" err="1">
                <a:solidFill>
                  <a:schemeClr val="tx2"/>
                </a:solidFill>
              </a:rPr>
              <a:t>identify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err="1">
                <a:solidFill>
                  <a:schemeClr val="tx2"/>
                </a:solidFill>
              </a:rPr>
              <a:t>patient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err="1">
                <a:solidFill>
                  <a:schemeClr val="tx2"/>
                </a:solidFill>
              </a:rPr>
              <a:t>at</a:t>
            </a:r>
            <a:r>
              <a:rPr lang="it-IT" sz="1400" dirty="0">
                <a:solidFill>
                  <a:schemeClr val="tx2"/>
                </a:solidFill>
              </a:rPr>
              <a:t> risk for weight </a:t>
            </a:r>
            <a:r>
              <a:rPr lang="it-IT" sz="1400" dirty="0" err="1">
                <a:solidFill>
                  <a:schemeClr val="tx2"/>
                </a:solidFill>
              </a:rPr>
              <a:t>regain</a:t>
            </a:r>
            <a:r>
              <a:rPr lang="it-IT" sz="1400" dirty="0">
                <a:solidFill>
                  <a:schemeClr val="tx2"/>
                </a:solidFill>
              </a:rPr>
              <a:t> after </a:t>
            </a:r>
            <a:r>
              <a:rPr lang="it-IT" sz="1400" dirty="0" err="1">
                <a:solidFill>
                  <a:schemeClr val="tx2"/>
                </a:solidFill>
              </a:rPr>
              <a:t>bariatric</a:t>
            </a:r>
            <a:r>
              <a:rPr lang="it-IT" sz="1400" dirty="0">
                <a:solidFill>
                  <a:schemeClr val="tx2"/>
                </a:solidFill>
              </a:rPr>
              <a:t> surgery – Journal of the American College of </a:t>
            </a:r>
            <a:r>
              <a:rPr lang="it-IT" sz="1400" dirty="0" err="1">
                <a:solidFill>
                  <a:schemeClr val="tx2"/>
                </a:solidFill>
              </a:rPr>
              <a:t>Surgeons</a:t>
            </a:r>
            <a:endParaRPr lang="it-IT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5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7382B02-D28E-5352-C4AA-93D408E41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647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D30B08-47D6-66D9-B021-7887E4D4F165}"/>
              </a:ext>
            </a:extLst>
          </p:cNvPr>
          <p:cNvSpPr txBox="1"/>
          <p:nvPr/>
        </p:nvSpPr>
        <p:spPr>
          <a:xfrm>
            <a:off x="257175" y="6334780"/>
            <a:ext cx="64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tx2"/>
                </a:solidFill>
              </a:rPr>
              <a:t>References</a:t>
            </a:r>
            <a:endParaRPr lang="it-IT" sz="1400" b="1" dirty="0">
              <a:solidFill>
                <a:schemeClr val="tx2"/>
              </a:solidFill>
            </a:endParaRPr>
          </a:p>
          <a:p>
            <a:r>
              <a:rPr lang="it-IT" sz="1400" dirty="0">
                <a:solidFill>
                  <a:schemeClr val="tx2"/>
                </a:solidFill>
              </a:rPr>
              <a:t>Nutrizione clinica per la chirurgia bariatrica – Manuale SICOB, ADI, SIO</a:t>
            </a:r>
          </a:p>
        </p:txBody>
      </p:sp>
    </p:spTree>
    <p:extLst>
      <p:ext uri="{BB962C8B-B14F-4D97-AF65-F5344CB8AC3E}">
        <p14:creationId xmlns:p14="http://schemas.microsoft.com/office/powerpoint/2010/main" val="9390024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9982</TotalTime>
  <Words>1811</Words>
  <Application>Microsoft Office PowerPoint</Application>
  <PresentationFormat>Widescreen</PresentationFormat>
  <Paragraphs>237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RetrospectVTI</vt:lpstr>
      <vt:lpstr>APPROCCIO DIETETICO ALLA CHIRURGIA BARIATRICA: ESISTE UN GOLD STANDARD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69</cp:revision>
  <dcterms:created xsi:type="dcterms:W3CDTF">2022-02-27T17:36:31Z</dcterms:created>
  <dcterms:modified xsi:type="dcterms:W3CDTF">2025-06-20T13:18:12Z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